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26"/>
  </p:notesMasterIdLst>
  <p:sldIdLst>
    <p:sldId id="256" r:id="rId2"/>
    <p:sldId id="356" r:id="rId3"/>
    <p:sldId id="260" r:id="rId4"/>
    <p:sldId id="258" r:id="rId5"/>
    <p:sldId id="381" r:id="rId6"/>
    <p:sldId id="382" r:id="rId7"/>
    <p:sldId id="383" r:id="rId8"/>
    <p:sldId id="390" r:id="rId9"/>
    <p:sldId id="388" r:id="rId10"/>
    <p:sldId id="389" r:id="rId11"/>
    <p:sldId id="376" r:id="rId12"/>
    <p:sldId id="375" r:id="rId13"/>
    <p:sldId id="266" r:id="rId14"/>
    <p:sldId id="387" r:id="rId15"/>
    <p:sldId id="270" r:id="rId16"/>
    <p:sldId id="377" r:id="rId17"/>
    <p:sldId id="385" r:id="rId18"/>
    <p:sldId id="384" r:id="rId19"/>
    <p:sldId id="386" r:id="rId20"/>
    <p:sldId id="379" r:id="rId21"/>
    <p:sldId id="374" r:id="rId22"/>
    <p:sldId id="380" r:id="rId23"/>
    <p:sldId id="378"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D459034-2D21-40A6-97D0-6B40CB912A34}" v="2" dt="2022-03-08T01:21:08.48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9637" autoAdjust="0"/>
  </p:normalViewPr>
  <p:slideViewPr>
    <p:cSldViewPr snapToGrid="0">
      <p:cViewPr>
        <p:scale>
          <a:sx n="100" d="100"/>
          <a:sy n="100" d="100"/>
        </p:scale>
        <p:origin x="1258" y="-5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in Brown" userId="920a6297-079e-4a04-af2b-4f44d3778c8f" providerId="ADAL" clId="{B8B32787-755D-4B4B-98E9-6B71341E9C61}"/>
    <pc:docChg chg="modSld">
      <pc:chgData name="Colin Brown" userId="920a6297-079e-4a04-af2b-4f44d3778c8f" providerId="ADAL" clId="{B8B32787-755D-4B4B-98E9-6B71341E9C61}" dt="2022-03-04T19:02:51.262" v="14" actId="1035"/>
      <pc:docMkLst>
        <pc:docMk/>
      </pc:docMkLst>
      <pc:sldChg chg="modNotesTx">
        <pc:chgData name="Colin Brown" userId="920a6297-079e-4a04-af2b-4f44d3778c8f" providerId="ADAL" clId="{B8B32787-755D-4B4B-98E9-6B71341E9C61}" dt="2022-03-04T18:51:09.315" v="0" actId="20577"/>
        <pc:sldMkLst>
          <pc:docMk/>
          <pc:sldMk cId="1297401723" sldId="356"/>
        </pc:sldMkLst>
      </pc:sldChg>
      <pc:sldChg chg="modSp">
        <pc:chgData name="Colin Brown" userId="920a6297-079e-4a04-af2b-4f44d3778c8f" providerId="ADAL" clId="{B8B32787-755D-4B4B-98E9-6B71341E9C61}" dt="2022-03-04T19:02:51.262" v="14" actId="1035"/>
        <pc:sldMkLst>
          <pc:docMk/>
          <pc:sldMk cId="2653818277" sldId="390"/>
        </pc:sldMkLst>
        <pc:picChg chg="mod">
          <ac:chgData name="Colin Brown" userId="920a6297-079e-4a04-af2b-4f44d3778c8f" providerId="ADAL" clId="{B8B32787-755D-4B4B-98E9-6B71341E9C61}" dt="2022-03-04T19:02:51.262" v="14" actId="1035"/>
          <ac:picMkLst>
            <pc:docMk/>
            <pc:sldMk cId="2653818277" sldId="390"/>
            <ac:picMk id="5" creationId="{F106310F-D117-4366-8300-2798029ABC96}"/>
          </ac:picMkLst>
        </pc:picChg>
      </pc:sldChg>
    </pc:docChg>
  </pc:docChgLst>
  <pc:docChgLst>
    <pc:chgData name="Colin Brown" userId="920a6297-079e-4a04-af2b-4f44d3778c8f" providerId="ADAL" clId="{BD459034-2D21-40A6-97D0-6B40CB912A34}"/>
    <pc:docChg chg="modSld">
      <pc:chgData name="Colin Brown" userId="920a6297-079e-4a04-af2b-4f44d3778c8f" providerId="ADAL" clId="{BD459034-2D21-40A6-97D0-6B40CB912A34}" dt="2022-03-08T01:21:08.483" v="9" actId="1076"/>
      <pc:docMkLst>
        <pc:docMk/>
      </pc:docMkLst>
      <pc:sldChg chg="modSp">
        <pc:chgData name="Colin Brown" userId="920a6297-079e-4a04-af2b-4f44d3778c8f" providerId="ADAL" clId="{BD459034-2D21-40A6-97D0-6B40CB912A34}" dt="2022-03-08T01:21:08.483" v="9" actId="1076"/>
        <pc:sldMkLst>
          <pc:docMk/>
          <pc:sldMk cId="4018708717" sldId="382"/>
        </pc:sldMkLst>
        <pc:spChg chg="mod">
          <ac:chgData name="Colin Brown" userId="920a6297-079e-4a04-af2b-4f44d3778c8f" providerId="ADAL" clId="{BD459034-2D21-40A6-97D0-6B40CB912A34}" dt="2022-03-08T01:21:08.483" v="9" actId="1076"/>
          <ac:spMkLst>
            <pc:docMk/>
            <pc:sldMk cId="4018708717" sldId="382"/>
            <ac:spMk id="5" creationId="{29095770-4981-41A6-AA19-862C464D72C8}"/>
          </ac:spMkLst>
        </pc:spChg>
        <pc:grpChg chg="mod">
          <ac:chgData name="Colin Brown" userId="920a6297-079e-4a04-af2b-4f44d3778c8f" providerId="ADAL" clId="{BD459034-2D21-40A6-97D0-6B40CB912A34}" dt="2022-03-08T01:21:08.483" v="9" actId="1076"/>
          <ac:grpSpMkLst>
            <pc:docMk/>
            <pc:sldMk cId="4018708717" sldId="382"/>
            <ac:grpSpMk id="6" creationId="{9E7DCB0E-346C-4C53-8052-5179AB1FAA59}"/>
          </ac:grpSpMkLst>
        </pc:grpChg>
        <pc:picChg chg="mod">
          <ac:chgData name="Colin Brown" userId="920a6297-079e-4a04-af2b-4f44d3778c8f" providerId="ADAL" clId="{BD459034-2D21-40A6-97D0-6B40CB912A34}" dt="2022-03-08T01:21:08.483" v="9" actId="1076"/>
          <ac:picMkLst>
            <pc:docMk/>
            <pc:sldMk cId="4018708717" sldId="382"/>
            <ac:picMk id="10" creationId="{F1078EFE-5CD7-4D73-873F-73D4B5BD205F}"/>
          </ac:picMkLst>
        </pc:picChg>
      </pc:sldChg>
      <pc:sldChg chg="modSp mod">
        <pc:chgData name="Colin Brown" userId="920a6297-079e-4a04-af2b-4f44d3778c8f" providerId="ADAL" clId="{BD459034-2D21-40A6-97D0-6B40CB912A34}" dt="2022-03-06T01:55:51.875" v="7" actId="1076"/>
        <pc:sldMkLst>
          <pc:docMk/>
          <pc:sldMk cId="2435402896" sldId="387"/>
        </pc:sldMkLst>
        <pc:picChg chg="mod">
          <ac:chgData name="Colin Brown" userId="920a6297-079e-4a04-af2b-4f44d3778c8f" providerId="ADAL" clId="{BD459034-2D21-40A6-97D0-6B40CB912A34}" dt="2022-03-06T01:55:51.875" v="7" actId="1076"/>
          <ac:picMkLst>
            <pc:docMk/>
            <pc:sldMk cId="2435402896" sldId="387"/>
            <ac:picMk id="27" creationId="{5C7E6891-1783-413F-8D6E-30E6E893AA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E1C2D-BF9D-48E6-9185-586DC4DF6498}" type="datetimeFigureOut">
              <a:rPr lang="en-US" smtClean="0"/>
              <a:t>3/7/2022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3F0E1-3A72-4400-931F-B60BC82B5877}" type="slidenum">
              <a:rPr lang="en-US" smtClean="0"/>
              <a:t>‹#›</a:t>
            </a:fld>
            <a:endParaRPr lang="en-US"/>
          </a:p>
        </p:txBody>
      </p:sp>
    </p:spTree>
    <p:extLst>
      <p:ext uri="{BB962C8B-B14F-4D97-AF65-F5344CB8AC3E}">
        <p14:creationId xmlns:p14="http://schemas.microsoft.com/office/powerpoint/2010/main" val="574845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7fd2f6dd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7fd2f6dd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Short into to viruses (30 sec)</a:t>
            </a:r>
          </a:p>
          <a:p>
            <a:pPr marL="0" lvl="0" indent="0" algn="l" rtl="0">
              <a:spcBef>
                <a:spcPts val="0"/>
              </a:spcBef>
              <a:spcAft>
                <a:spcPts val="0"/>
              </a:spcAft>
              <a:buNone/>
            </a:pPr>
            <a:r>
              <a:rPr lang="en-US" dirty="0"/>
              <a:t>Viruses, in order to spread, need to be able to transport their genetic material. They achieve this by building protein shells called capsids. To save genome space used to encode proteins, they are built from many copies of a single Major Capsid Protein and adopt symmetrical structures. (Reference figure as the different type of capsid proteins)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30 sec</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Of the symmetries available to them Icosahedral symmetry is the most common and more than 90% of viruses on the planet adopt it. My research will focus on a particular variety of protein fold, that being the HK97 fold, which exclusively builds icosahedral capsids.</a:t>
            </a:r>
          </a:p>
        </p:txBody>
      </p:sp>
    </p:spTree>
    <p:extLst>
      <p:ext uri="{BB962C8B-B14F-4D97-AF65-F5344CB8AC3E}">
        <p14:creationId xmlns:p14="http://schemas.microsoft.com/office/powerpoint/2010/main" val="3874149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Don’t overexplain.</a:t>
            </a:r>
          </a:p>
          <a:p>
            <a:endParaRPr lang="en-US" dirty="0"/>
          </a:p>
          <a:p>
            <a:r>
              <a:rPr lang="en-US" dirty="0"/>
              <a:t>When looking at the capsid with the proteins colored, we see that some domains cross the border of the cluster. In this case of P22 we identify the D-Loops (use pointer) crossing the 2-fold axis, and the N-terminal arm (again pointing at fig). Our results show the D-loop as part of the same subunit as the rest of their protein. The N-terminal arm however is identified as part of the capsomer it crosses into.</a:t>
            </a:r>
          </a:p>
        </p:txBody>
      </p:sp>
      <p:sp>
        <p:nvSpPr>
          <p:cNvPr id="4" name="Slide Number Placeholder 3"/>
          <p:cNvSpPr>
            <a:spLocks noGrp="1"/>
          </p:cNvSpPr>
          <p:nvPr>
            <p:ph type="sldNum" sz="quarter" idx="5"/>
          </p:nvPr>
        </p:nvSpPr>
        <p:spPr/>
        <p:txBody>
          <a:bodyPr/>
          <a:lstStyle/>
          <a:p>
            <a:fld id="{3383F0E1-3A72-4400-931F-B60BC82B5877}" type="slidenum">
              <a:rPr lang="en-US" smtClean="0"/>
              <a:t>11</a:t>
            </a:fld>
            <a:endParaRPr lang="en-US"/>
          </a:p>
        </p:txBody>
      </p:sp>
    </p:spTree>
    <p:extLst>
      <p:ext uri="{BB962C8B-B14F-4D97-AF65-F5344CB8AC3E}">
        <p14:creationId xmlns:p14="http://schemas.microsoft.com/office/powerpoint/2010/main" val="408539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The Normal Mode Analysis step is very memory intensive and is the biggest limitation for our method. We use a machine with 32 Gb of RAM and this is more than enough for the </a:t>
            </a:r>
            <a:r>
              <a:rPr lang="en-US" dirty="0" err="1"/>
              <a:t>encapsulins</a:t>
            </a:r>
            <a:r>
              <a:rPr lang="en-US" dirty="0"/>
              <a:t> and intermediate sized capsids. But based on our data this means we will be unable to analyze capsids with more than 380,000 alpha carbon atoms without finding a way to reduce these memory requirements. These limitations have already prevented us from analyzing Isometric Phage T4, which was planned to be in our first batch of results.</a:t>
            </a:r>
          </a:p>
        </p:txBody>
      </p:sp>
      <p:sp>
        <p:nvSpPr>
          <p:cNvPr id="4" name="Slide Number Placeholder 3"/>
          <p:cNvSpPr>
            <a:spLocks noGrp="1"/>
          </p:cNvSpPr>
          <p:nvPr>
            <p:ph type="sldNum" sz="quarter" idx="5"/>
          </p:nvPr>
        </p:nvSpPr>
        <p:spPr/>
        <p:txBody>
          <a:bodyPr/>
          <a:lstStyle/>
          <a:p>
            <a:fld id="{3383F0E1-3A72-4400-931F-B60BC82B5877}" type="slidenum">
              <a:rPr lang="en-US" smtClean="0"/>
              <a:t>12</a:t>
            </a:fld>
            <a:endParaRPr lang="en-US"/>
          </a:p>
        </p:txBody>
      </p:sp>
    </p:spTree>
    <p:extLst>
      <p:ext uri="{BB962C8B-B14F-4D97-AF65-F5344CB8AC3E}">
        <p14:creationId xmlns:p14="http://schemas.microsoft.com/office/powerpoint/2010/main" val="305946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HK97 capsids universally adopt a hexagonal lattice, and are classified as hexagonal unless additional proteins are present on the surface. These additional proteins don’t modify the underlying lattice but may allow the capsid to expand further. Our method was able to distinguish overlapping protein domains in HK97 capsids.</a:t>
            </a:r>
          </a:p>
          <a:p>
            <a:endParaRPr lang="en-US" dirty="0"/>
          </a:p>
          <a:p>
            <a:r>
              <a:rPr lang="en-US" dirty="0"/>
              <a:t>If we want to analyze larger capsids we need to reduce our memory requirements. One way to do so could be using Icosahedral Symmetry Constraints. The method could be made modular, and we can explore the usage of alternate physical models and alternate clustering algorithms.</a:t>
            </a:r>
          </a:p>
        </p:txBody>
      </p:sp>
      <p:sp>
        <p:nvSpPr>
          <p:cNvPr id="4" name="Slide Number Placeholder 3"/>
          <p:cNvSpPr>
            <a:spLocks noGrp="1"/>
          </p:cNvSpPr>
          <p:nvPr>
            <p:ph type="sldNum" sz="quarter" idx="5"/>
          </p:nvPr>
        </p:nvSpPr>
        <p:spPr/>
        <p:txBody>
          <a:bodyPr/>
          <a:lstStyle/>
          <a:p>
            <a:fld id="{3383F0E1-3A72-4400-931F-B60BC82B5877}" type="slidenum">
              <a:rPr lang="en-US" smtClean="0"/>
              <a:t>13</a:t>
            </a:fld>
            <a:endParaRPr lang="en-US"/>
          </a:p>
        </p:txBody>
      </p:sp>
    </p:spTree>
    <p:extLst>
      <p:ext uri="{BB962C8B-B14F-4D97-AF65-F5344CB8AC3E}">
        <p14:creationId xmlns:p14="http://schemas.microsoft.com/office/powerpoint/2010/main" val="337838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14</a:t>
            </a:fld>
            <a:endParaRPr lang="en-US"/>
          </a:p>
        </p:txBody>
      </p:sp>
    </p:spTree>
    <p:extLst>
      <p:ext uri="{BB962C8B-B14F-4D97-AF65-F5344CB8AC3E}">
        <p14:creationId xmlns:p14="http://schemas.microsoft.com/office/powerpoint/2010/main" val="109483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if I should put </a:t>
            </a:r>
            <a:r>
              <a:rPr lang="en-US"/>
              <a:t>contact info </a:t>
            </a:r>
          </a:p>
        </p:txBody>
      </p:sp>
      <p:sp>
        <p:nvSpPr>
          <p:cNvPr id="4" name="Slide Number Placeholder 3"/>
          <p:cNvSpPr>
            <a:spLocks noGrp="1"/>
          </p:cNvSpPr>
          <p:nvPr>
            <p:ph type="sldNum" sz="quarter" idx="5"/>
          </p:nvPr>
        </p:nvSpPr>
        <p:spPr/>
        <p:txBody>
          <a:bodyPr/>
          <a:lstStyle/>
          <a:p>
            <a:fld id="{3383F0E1-3A72-4400-931F-B60BC82B5877}" type="slidenum">
              <a:rPr lang="en-US" smtClean="0"/>
              <a:t>15</a:t>
            </a:fld>
            <a:endParaRPr lang="en-US"/>
          </a:p>
        </p:txBody>
      </p:sp>
    </p:spTree>
    <p:extLst>
      <p:ext uri="{BB962C8B-B14F-4D97-AF65-F5344CB8AC3E}">
        <p14:creationId xmlns:p14="http://schemas.microsoft.com/office/powerpoint/2010/main" val="2380579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When examining a simple hexagonal capsid we see that our method matches our geometric analysis well. However, some residues on the edge of proteins are assigned to adjacent clusters.</a:t>
            </a:r>
          </a:p>
        </p:txBody>
      </p:sp>
      <p:sp>
        <p:nvSpPr>
          <p:cNvPr id="4" name="Slide Number Placeholder 3"/>
          <p:cNvSpPr>
            <a:spLocks noGrp="1"/>
          </p:cNvSpPr>
          <p:nvPr>
            <p:ph type="sldNum" sz="quarter" idx="5"/>
          </p:nvPr>
        </p:nvSpPr>
        <p:spPr/>
        <p:txBody>
          <a:bodyPr/>
          <a:lstStyle/>
          <a:p>
            <a:fld id="{3383F0E1-3A72-4400-931F-B60BC82B5877}" type="slidenum">
              <a:rPr lang="en-US" smtClean="0"/>
              <a:t>16</a:t>
            </a:fld>
            <a:endParaRPr lang="en-US"/>
          </a:p>
        </p:txBody>
      </p:sp>
    </p:spTree>
    <p:extLst>
      <p:ext uri="{BB962C8B-B14F-4D97-AF65-F5344CB8AC3E}">
        <p14:creationId xmlns:p14="http://schemas.microsoft.com/office/powerpoint/2010/main" val="170155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18</a:t>
            </a:fld>
            <a:endParaRPr lang="en-US"/>
          </a:p>
        </p:txBody>
      </p:sp>
    </p:spTree>
    <p:extLst>
      <p:ext uri="{BB962C8B-B14F-4D97-AF65-F5344CB8AC3E}">
        <p14:creationId xmlns:p14="http://schemas.microsoft.com/office/powerpoint/2010/main" val="3461512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We assume all potentials are harmonic and lose information on specific chemical bonds. We coarse grain the system to the level of individual residues missing detailed subunit interaction. We do not remove outliers and thus may include domains that are in no way rigid. Selecting the optimal subdivision requires a scoring metric and is a complex problem.</a:t>
            </a:r>
          </a:p>
          <a:p>
            <a:endParaRPr lang="en-US" dirty="0"/>
          </a:p>
          <a:p>
            <a:r>
              <a:rPr lang="en-US" dirty="0"/>
              <a:t>Talk to Diana a little, source the images.</a:t>
            </a:r>
          </a:p>
        </p:txBody>
      </p:sp>
      <p:sp>
        <p:nvSpPr>
          <p:cNvPr id="4" name="Slide Number Placeholder 3"/>
          <p:cNvSpPr>
            <a:spLocks noGrp="1"/>
          </p:cNvSpPr>
          <p:nvPr>
            <p:ph type="sldNum" sz="quarter" idx="5"/>
          </p:nvPr>
        </p:nvSpPr>
        <p:spPr/>
        <p:txBody>
          <a:bodyPr/>
          <a:lstStyle/>
          <a:p>
            <a:fld id="{3383F0E1-3A72-4400-931F-B60BC82B5877}" type="slidenum">
              <a:rPr lang="en-US" smtClean="0"/>
              <a:t>20</a:t>
            </a:fld>
            <a:endParaRPr lang="en-US"/>
          </a:p>
        </p:txBody>
      </p:sp>
    </p:spTree>
    <p:extLst>
      <p:ext uri="{BB962C8B-B14F-4D97-AF65-F5344CB8AC3E}">
        <p14:creationId xmlns:p14="http://schemas.microsoft.com/office/powerpoint/2010/main" val="1229725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2min </a:t>
            </a:r>
          </a:p>
          <a:p>
            <a:endParaRPr lang="en-US" dirty="0"/>
          </a:p>
          <a:p>
            <a:endParaRPr lang="en-US" dirty="0"/>
          </a:p>
        </p:txBody>
      </p:sp>
      <p:sp>
        <p:nvSpPr>
          <p:cNvPr id="4" name="Slide Number Placeholder 3"/>
          <p:cNvSpPr>
            <a:spLocks noGrp="1"/>
          </p:cNvSpPr>
          <p:nvPr>
            <p:ph type="sldNum" sz="quarter" idx="5"/>
          </p:nvPr>
        </p:nvSpPr>
        <p:spPr/>
        <p:txBody>
          <a:bodyPr/>
          <a:lstStyle/>
          <a:p>
            <a:fld id="{FF526446-5CCB-0E44-B351-830300ADA4EC}" type="slidenum">
              <a:rPr lang="en-US" smtClean="0"/>
              <a:t>21</a:t>
            </a:fld>
            <a:endParaRPr lang="en-US"/>
          </a:p>
        </p:txBody>
      </p:sp>
    </p:spTree>
    <p:extLst>
      <p:ext uri="{BB962C8B-B14F-4D97-AF65-F5344CB8AC3E}">
        <p14:creationId xmlns:p14="http://schemas.microsoft.com/office/powerpoint/2010/main" val="545193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4 main steps</a:t>
            </a:r>
          </a:p>
          <a:p>
            <a:endParaRPr lang="en-US" dirty="0"/>
          </a:p>
          <a:p>
            <a:pPr marL="228600" indent="-228600">
              <a:buAutoNum type="arabicPeriod"/>
            </a:pPr>
            <a:r>
              <a:rPr lang="en-US" dirty="0"/>
              <a:t>Construct the hessian</a:t>
            </a:r>
          </a:p>
          <a:p>
            <a:pPr marL="228600" indent="-228600">
              <a:buAutoNum type="arabicPeriod"/>
            </a:pPr>
            <a:r>
              <a:rPr lang="en-US" dirty="0"/>
              <a:t>Calculate Modes </a:t>
            </a:r>
          </a:p>
          <a:p>
            <a:pPr marL="228600" indent="-228600">
              <a:buAutoNum type="arabicPeriod"/>
            </a:pPr>
            <a:r>
              <a:rPr lang="en-US" dirty="0"/>
              <a:t>Spectral Embedding</a:t>
            </a:r>
          </a:p>
          <a:p>
            <a:pPr marL="228600" indent="-228600">
              <a:buAutoNum type="arabicPeriod"/>
            </a:pPr>
            <a:r>
              <a:rPr lang="en-US" dirty="0"/>
              <a:t>Clustering via Discretize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22</a:t>
            </a:fld>
            <a:endParaRPr lang="en-US"/>
          </a:p>
        </p:txBody>
      </p:sp>
    </p:spTree>
    <p:extLst>
      <p:ext uri="{BB962C8B-B14F-4D97-AF65-F5344CB8AC3E}">
        <p14:creationId xmlns:p14="http://schemas.microsoft.com/office/powerpoint/2010/main" val="3772924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Variations on the hk97 fold </a:t>
            </a:r>
            <a:r>
              <a:rPr lang="en-US" dirty="0" err="1"/>
              <a:t>fold</a:t>
            </a:r>
            <a:r>
              <a:rPr lang="en-US" dirty="0"/>
              <a:t> are found in a variety of architectures, most prominently the tailed phages, but also Virus Like Particles called </a:t>
            </a:r>
            <a:r>
              <a:rPr lang="en-US" dirty="0" err="1"/>
              <a:t>Encapsulins</a:t>
            </a:r>
            <a:r>
              <a:rPr lang="en-US" dirty="0"/>
              <a:t>. These </a:t>
            </a:r>
            <a:r>
              <a:rPr lang="en-US" dirty="0" err="1"/>
              <a:t>encapsulins</a:t>
            </a:r>
            <a:r>
              <a:rPr lang="en-US" dirty="0"/>
              <a:t> are of interest because they represent the smallest structures built using an HK97-like fold. The smallest </a:t>
            </a:r>
            <a:r>
              <a:rPr lang="en-US" dirty="0" err="1"/>
              <a:t>encapsulin</a:t>
            </a:r>
            <a:r>
              <a:rPr lang="en-US" dirty="0"/>
              <a:t> has a diameter of 20nm and the largest capsids have diameters of approximately 200nm. Understanding the geometry of these structures, and how the hk97-fold builds them, could allow us to use simplified models to describe capsid dynamics, gives insight into how these viruses evolved, and could guide the development of engineered Virus Like Particles.</a:t>
            </a:r>
          </a:p>
          <a:p>
            <a:endParaRPr lang="en-US" dirty="0"/>
          </a:p>
          <a:p>
            <a:r>
              <a:rPr lang="en-US" dirty="0"/>
              <a:t>Most </a:t>
            </a:r>
            <a:r>
              <a:rPr lang="en-US"/>
              <a:t>abundant lifeform.</a:t>
            </a:r>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3</a:t>
            </a:fld>
            <a:endParaRPr lang="en-US"/>
          </a:p>
        </p:txBody>
      </p:sp>
    </p:spTree>
    <p:extLst>
      <p:ext uri="{BB962C8B-B14F-4D97-AF65-F5344CB8AC3E}">
        <p14:creationId xmlns:p14="http://schemas.microsoft.com/office/powerpoint/2010/main" val="96543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r>
              <a:rPr lang="en-US" dirty="0"/>
              <a:t>In the lab we’re currently using geometric methods to explore the anatomy of capsids. Core to our method is assuming that proteins group into capsomers that fit within the polygons of 3D </a:t>
            </a:r>
            <a:r>
              <a:rPr lang="en-US" dirty="0" err="1"/>
              <a:t>Polyhedra</a:t>
            </a:r>
            <a:r>
              <a:rPr lang="en-US" dirty="0"/>
              <a:t>. We align the capsid models with a geometric structure created using the </a:t>
            </a:r>
            <a:r>
              <a:rPr lang="en-US" dirty="0" err="1"/>
              <a:t>hkcage</a:t>
            </a:r>
            <a:r>
              <a:rPr lang="en-US" dirty="0"/>
              <a:t> tool in </a:t>
            </a:r>
            <a:r>
              <a:rPr lang="en-US" dirty="0" err="1"/>
              <a:t>ChimeraX</a:t>
            </a:r>
            <a:r>
              <a:rPr lang="en-US" dirty="0"/>
              <a:t>. </a:t>
            </a:r>
          </a:p>
          <a:p>
            <a:endParaRPr lang="en-US" dirty="0"/>
          </a:p>
          <a:p>
            <a:r>
              <a:rPr lang="en-US" dirty="0"/>
              <a:t>The ability to create these 3d structures in the non-hexagonal case was developed by me in my previous work with the lab. This geometric method is done by hand, and sometimes it is not easy to select a specific classification or extract meaningful information. This prompted us to develop a method that is both numerical and mechanical in nature.</a:t>
            </a:r>
          </a:p>
        </p:txBody>
      </p:sp>
      <p:sp>
        <p:nvSpPr>
          <p:cNvPr id="4" name="Slide Number Placeholder 3"/>
          <p:cNvSpPr>
            <a:spLocks noGrp="1"/>
          </p:cNvSpPr>
          <p:nvPr>
            <p:ph type="sldNum" sz="quarter" idx="5"/>
          </p:nvPr>
        </p:nvSpPr>
        <p:spPr/>
        <p:txBody>
          <a:bodyPr/>
          <a:lstStyle/>
          <a:p>
            <a:fld id="{3383F0E1-3A72-4400-931F-B60BC82B5877}" type="slidenum">
              <a:rPr lang="en-US" smtClean="0"/>
              <a:t>4</a:t>
            </a:fld>
            <a:endParaRPr lang="en-US"/>
          </a:p>
        </p:txBody>
      </p:sp>
    </p:spTree>
    <p:extLst>
      <p:ext uri="{BB962C8B-B14F-4D97-AF65-F5344CB8AC3E}">
        <p14:creationId xmlns:p14="http://schemas.microsoft.com/office/powerpoint/2010/main" val="182240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We begin with the same atomic models we were using for our geometric analysis, but simplify greatly by using only the Carbon-alpha atoms to build an elastic network model. Representing each of the carbon alpha atoms as a mass connected to nearby atoms by springs. We use a technique called normal mode analysis to determine the equilibrium dynamics of the capsid.</a:t>
            </a:r>
          </a:p>
        </p:txBody>
      </p:sp>
      <p:sp>
        <p:nvSpPr>
          <p:cNvPr id="4" name="Slide Number Placeholder 3"/>
          <p:cNvSpPr>
            <a:spLocks noGrp="1"/>
          </p:cNvSpPr>
          <p:nvPr>
            <p:ph type="sldNum" sz="quarter" idx="5"/>
          </p:nvPr>
        </p:nvSpPr>
        <p:spPr/>
        <p:txBody>
          <a:bodyPr/>
          <a:lstStyle/>
          <a:p>
            <a:fld id="{3383F0E1-3A72-4400-931F-B60BC82B5877}" type="slidenum">
              <a:rPr lang="en-US" smtClean="0"/>
              <a:t>5</a:t>
            </a:fld>
            <a:endParaRPr lang="en-US"/>
          </a:p>
        </p:txBody>
      </p:sp>
    </p:spTree>
    <p:extLst>
      <p:ext uri="{BB962C8B-B14F-4D97-AF65-F5344CB8AC3E}">
        <p14:creationId xmlns:p14="http://schemas.microsoft.com/office/powerpoint/2010/main" val="1092599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Start with the distance fluctuations from Normal Mode Analysis</a:t>
            </a:r>
          </a:p>
          <a:p>
            <a:r>
              <a:rPr lang="en-US" dirty="0"/>
              <a:t>We identify our capsomers by clustering our distance fluctuations. An efficient method of doing this for large network is a technique called spectral clustering with roots in graph theory. We perform this subdivision for many possible numbers of clusters and select a scoring method to determine the optimal cluster.</a:t>
            </a:r>
          </a:p>
        </p:txBody>
      </p:sp>
      <p:sp>
        <p:nvSpPr>
          <p:cNvPr id="4" name="Slide Number Placeholder 3"/>
          <p:cNvSpPr>
            <a:spLocks noGrp="1"/>
          </p:cNvSpPr>
          <p:nvPr>
            <p:ph type="sldNum" sz="quarter" idx="5"/>
          </p:nvPr>
        </p:nvSpPr>
        <p:spPr/>
        <p:txBody>
          <a:bodyPr/>
          <a:lstStyle/>
          <a:p>
            <a:fld id="{3383F0E1-3A72-4400-931F-B60BC82B5877}" type="slidenum">
              <a:rPr lang="en-US" smtClean="0"/>
              <a:t>6</a:t>
            </a:fld>
            <a:endParaRPr lang="en-US"/>
          </a:p>
        </p:txBody>
      </p:sp>
    </p:spTree>
    <p:extLst>
      <p:ext uri="{BB962C8B-B14F-4D97-AF65-F5344CB8AC3E}">
        <p14:creationId xmlns:p14="http://schemas.microsoft.com/office/powerpoint/2010/main" val="3557045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a:p>
            <a:endParaRPr lang="en-US" dirty="0"/>
          </a:p>
          <a:p>
            <a:r>
              <a:rPr lang="en-US" dirty="0"/>
              <a:t>We then visualize </a:t>
            </a:r>
            <a:r>
              <a:rPr lang="en-US" dirty="0" err="1"/>
              <a:t>etc</a:t>
            </a:r>
            <a:r>
              <a:rPr lang="en-US" dirty="0"/>
              <a:t>…. Using this </a:t>
            </a:r>
            <a:r>
              <a:rPr lang="en-US" dirty="0" err="1"/>
              <a:t>encapsulin</a:t>
            </a:r>
            <a:r>
              <a:rPr lang="en-US" dirty="0"/>
              <a:t> as an example, we overlay the 3d structure onto a capsid colored by its subunits, and try to fit the subunits within the polygons.</a:t>
            </a:r>
          </a:p>
        </p:txBody>
      </p:sp>
      <p:sp>
        <p:nvSpPr>
          <p:cNvPr id="4" name="Slide Number Placeholder 3"/>
          <p:cNvSpPr>
            <a:spLocks noGrp="1"/>
          </p:cNvSpPr>
          <p:nvPr>
            <p:ph type="sldNum" sz="quarter" idx="5"/>
          </p:nvPr>
        </p:nvSpPr>
        <p:spPr/>
        <p:txBody>
          <a:bodyPr/>
          <a:lstStyle/>
          <a:p>
            <a:fld id="{3383F0E1-3A72-4400-931F-B60BC82B5877}" type="slidenum">
              <a:rPr lang="en-US" smtClean="0"/>
              <a:t>7</a:t>
            </a:fld>
            <a:endParaRPr lang="en-US"/>
          </a:p>
        </p:txBody>
      </p:sp>
    </p:spTree>
    <p:extLst>
      <p:ext uri="{BB962C8B-B14F-4D97-AF65-F5344CB8AC3E}">
        <p14:creationId xmlns:p14="http://schemas.microsoft.com/office/powerpoint/2010/main" val="34807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Maybe mention lattices.</a:t>
            </a:r>
          </a:p>
          <a:p>
            <a:r>
              <a:rPr lang="en-US" dirty="0"/>
              <a:t>These 4 didn’t align to a lattice.</a:t>
            </a:r>
          </a:p>
          <a:p>
            <a:endParaRPr lang="en-US" dirty="0"/>
          </a:p>
          <a:p>
            <a:r>
              <a:rPr lang="en-US" dirty="0"/>
              <a:t>Of the 15 Capsids we analyzed, we were unable to classify 4 due to our method returning uneven subdivisions. Of the 11 we successfully classified, 7 were classified as hexagonal. The smallest 4 out of these 7 were </a:t>
            </a:r>
            <a:r>
              <a:rPr lang="en-US" dirty="0" err="1"/>
              <a:t>encapsulins</a:t>
            </a:r>
            <a:r>
              <a:rPr lang="en-US" dirty="0"/>
              <a:t>. Show Example of Inconclusive.</a:t>
            </a:r>
          </a:p>
        </p:txBody>
      </p:sp>
      <p:sp>
        <p:nvSpPr>
          <p:cNvPr id="4" name="Slide Number Placeholder 3"/>
          <p:cNvSpPr>
            <a:spLocks noGrp="1"/>
          </p:cNvSpPr>
          <p:nvPr>
            <p:ph type="sldNum" sz="quarter" idx="5"/>
          </p:nvPr>
        </p:nvSpPr>
        <p:spPr/>
        <p:txBody>
          <a:bodyPr/>
          <a:lstStyle/>
          <a:p>
            <a:fld id="{3383F0E1-3A72-4400-931F-B60BC82B5877}" type="slidenum">
              <a:rPr lang="en-US" smtClean="0"/>
              <a:t>8</a:t>
            </a:fld>
            <a:endParaRPr lang="en-US"/>
          </a:p>
        </p:txBody>
      </p:sp>
    </p:spTree>
    <p:extLst>
      <p:ext uri="{BB962C8B-B14F-4D97-AF65-F5344CB8AC3E}">
        <p14:creationId xmlns:p14="http://schemas.microsoft.com/office/powerpoint/2010/main" val="238691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a:p>
            <a:endParaRPr lang="en-US" dirty="0"/>
          </a:p>
          <a:p>
            <a:r>
              <a:rPr lang="en-US" dirty="0"/>
              <a:t>The smallest </a:t>
            </a:r>
            <a:r>
              <a:rPr lang="en-US" dirty="0" err="1"/>
              <a:t>encapsulin</a:t>
            </a:r>
            <a:r>
              <a:rPr lang="en-US" dirty="0"/>
              <a:t> had the minimum 60 proteins for an icosahedral structure. The smallest capsid we classified had 420 proteins. Even as the capsids grow in size hk97 folds maintain this hexagonal structure unless additional proteins are added to the capsid surface.</a:t>
            </a:r>
          </a:p>
        </p:txBody>
      </p:sp>
      <p:sp>
        <p:nvSpPr>
          <p:cNvPr id="4" name="Slide Number Placeholder 3"/>
          <p:cNvSpPr>
            <a:spLocks noGrp="1"/>
          </p:cNvSpPr>
          <p:nvPr>
            <p:ph type="sldNum" sz="quarter" idx="5"/>
          </p:nvPr>
        </p:nvSpPr>
        <p:spPr/>
        <p:txBody>
          <a:bodyPr/>
          <a:lstStyle/>
          <a:p>
            <a:fld id="{3383F0E1-3A72-4400-931F-B60BC82B5877}" type="slidenum">
              <a:rPr lang="en-US" smtClean="0"/>
              <a:t>9</a:t>
            </a:fld>
            <a:endParaRPr lang="en-US"/>
          </a:p>
        </p:txBody>
      </p:sp>
    </p:spTree>
    <p:extLst>
      <p:ext uri="{BB962C8B-B14F-4D97-AF65-F5344CB8AC3E}">
        <p14:creationId xmlns:p14="http://schemas.microsoft.com/office/powerpoint/2010/main" val="3067357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Some of the capsids incorporate additional reinforcement proteins. These capsids were classified as either trihexagonal or trihexagonal-dual using out method, depending on whether the reinforcement proteins are present at the 2-fold or 3-fold axes. Capsids using these reinforcement proteins tend to be larger and more stable. When these reinforcement proteins are removed, the structures are still classified as hexagonal, indicating that the underlying structure remains relatively unchanged.</a:t>
            </a:r>
          </a:p>
          <a:p>
            <a:endParaRPr lang="en-US" dirty="0"/>
          </a:p>
          <a:p>
            <a:r>
              <a:rPr lang="en-US" dirty="0"/>
              <a:t>Don’t overexplain</a:t>
            </a:r>
          </a:p>
        </p:txBody>
      </p:sp>
      <p:sp>
        <p:nvSpPr>
          <p:cNvPr id="4" name="Slide Number Placeholder 3"/>
          <p:cNvSpPr>
            <a:spLocks noGrp="1"/>
          </p:cNvSpPr>
          <p:nvPr>
            <p:ph type="sldNum" sz="quarter" idx="5"/>
          </p:nvPr>
        </p:nvSpPr>
        <p:spPr/>
        <p:txBody>
          <a:bodyPr/>
          <a:lstStyle/>
          <a:p>
            <a:fld id="{3383F0E1-3A72-4400-931F-B60BC82B5877}" type="slidenum">
              <a:rPr lang="en-US" smtClean="0"/>
              <a:t>10</a:t>
            </a:fld>
            <a:endParaRPr lang="en-US"/>
          </a:p>
        </p:txBody>
      </p:sp>
    </p:spTree>
    <p:extLst>
      <p:ext uri="{BB962C8B-B14F-4D97-AF65-F5344CB8AC3E}">
        <p14:creationId xmlns:p14="http://schemas.microsoft.com/office/powerpoint/2010/main" val="236659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1E73-D9C6-46A3-BE5E-88858DA17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EB0083-34FC-49D5-B554-30128B88B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2CB163-F67C-4C0A-8BEB-FD643F7F396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17AD41A-3C00-4D3A-9E9A-9BD910F38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7CF8B-6FA7-4974-86EB-8CC775A74BA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7422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D980-C122-4DDF-B920-E0838A870F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2CF05A-52B9-468B-B5B2-2F7BAF2C1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AAF87-FD47-496B-9CD4-25999BD241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5C6223C-DC5E-413C-8BC7-D15172249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E4E70-5627-41D3-B27D-32D1BB55EC9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29616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8F91BC-2D3E-4DB5-8D4D-5F0FE6682E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3C4905-21BE-43D2-AEF9-FAB92BF623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77369-34BA-40F1-9E2C-B7F7ACCE557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55BBAC-84FF-435F-9ACF-A7CE82AA3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02D68-CA7F-4D12-A7C3-DE1BD542E3D3}"/>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3198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854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48B0-1D5C-45A7-A30F-CF4E8EB9C6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185633-8C66-4A3E-BDB5-7471909C55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6A365-49F6-4A39-9D21-433CA3020E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AAEF77A-CBD1-4D99-BD41-7CE313B84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AA61D-F46D-4DFB-B3AD-A771013D0D6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92870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62CE-561A-4980-8FD2-CBA5B8260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0CFBBD-3487-46A5-BF54-6D5618EE9D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FE0C8-2CEB-4E4D-899E-3FCEB15A0B2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3CE293-223F-4DA7-8FED-D8F98BED9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0EE43-37B1-4BB0-9F16-6E3EC26AE11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420064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93A4-6FB7-41E4-B5F1-7843597434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9B3E8-A051-4F89-BE95-0E96E2A0AE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6CA062-4719-49C2-919B-A45C6831B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535747-3F41-49AD-A58E-D401010E1EC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1548932-39E4-4112-83BE-B80B9DFB7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BF347-E991-445C-B7A1-389114914DF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468295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167C-53B9-4A29-8F59-E5AD72C15F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59D556-18F1-4847-8DAC-8A2D389B24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5D19F5-15A7-4B5A-8A64-8352688A6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D8C039-E12C-42F2-8E4E-E923C202E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37BF54-1EA1-4502-8C60-9144610B15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790608-8DF3-4924-A383-4E8C12A3B75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4C43FCB-7B39-466A-AAAF-3089B76DBA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64EF1-3A4F-4C74-9E9F-22B49067534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60391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0E56-C99B-4F07-8D41-B17FCD1626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0568EC-3E3D-470E-BEF0-804F22B8191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0F64D25-592B-4CF7-A400-6877255986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0451F3-4780-4B26-B4F8-86120C5F8BF0}"/>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84334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E18F43-51C2-40D4-BA59-7405942344D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280ED8-5368-480B-963E-3624A88A12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164E60-4C78-43EB-B95B-7A7A9DA5CE25}"/>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17291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4875-0E59-4908-AD8A-DA696E2E9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7AB98D-7357-4FC5-BB70-8E552FF33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43807E-71FC-40A1-A522-51F17F0D9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4DE93-2E26-4AC0-A9BD-C311B129DA3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0F0DCE3-C24E-4FEF-9F69-F0CF6803F5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4ED19A-0B73-4336-8CB6-86B30792E09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924400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F9FA-F063-4815-BDF7-0F2AF15DC5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2AD644-F611-4B03-90DD-3A06E892CC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9A1519-9153-4EFA-8C7B-0C34808B9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31C6B-2E63-40C6-85AC-91508C039B3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DEA17AC-FCDF-4F17-A9CD-189544CBF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85B3C-D168-4E85-A2FA-AED8BF4621FA}"/>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170326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3090-90BE-4B7F-9281-E270C4B3C0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8B15E-664D-4F9B-9AD1-3352D6A1F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2B0EA-E2EA-4911-9B77-C50C1D7823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055481E-EFE3-4023-A5D1-FFD41C88B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57D030-7755-4DC9-B0B9-98FD25A8A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31E9C-6E44-480D-9D0B-0C7FADD89102}" type="slidenum">
              <a:rPr lang="en-US" smtClean="0"/>
              <a:t>‹#›</a:t>
            </a:fld>
            <a:endParaRPr lang="en-US"/>
          </a:p>
        </p:txBody>
      </p:sp>
    </p:spTree>
    <p:extLst>
      <p:ext uri="{BB962C8B-B14F-4D97-AF65-F5344CB8AC3E}">
        <p14:creationId xmlns:p14="http://schemas.microsoft.com/office/powerpoint/2010/main" val="3947727794"/>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2.jpg"/><Relationship Id="rId3" Type="http://schemas.openxmlformats.org/officeDocument/2006/relationships/image" Target="../media/image33.jpeg"/><Relationship Id="rId7" Type="http://schemas.openxmlformats.org/officeDocument/2006/relationships/image" Target="../media/image37.jpg"/><Relationship Id="rId12" Type="http://schemas.openxmlformats.org/officeDocument/2006/relationships/hyperlink" Target="https://doi.org/10.37807/GBMF987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jpg"/><Relationship Id="rId11" Type="http://schemas.openxmlformats.org/officeDocument/2006/relationships/image" Target="../media/image41.jpg"/><Relationship Id="rId5" Type="http://schemas.openxmlformats.org/officeDocument/2006/relationships/image" Target="../media/image35.jpeg"/><Relationship Id="rId15" Type="http://schemas.openxmlformats.org/officeDocument/2006/relationships/image" Target="../media/image43.gif"/><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eg"/><Relationship Id="rId14" Type="http://schemas.openxmlformats.org/officeDocument/2006/relationships/hyperlink" Target="http://www.csrc.sdsu.edu/"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4.png"/><Relationship Id="rId7" Type="http://schemas.openxmlformats.org/officeDocument/2006/relationships/image" Target="../media/image49.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25.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56.jpe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5.gif"/><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E43B-AD14-48B9-850E-6D967475363B}"/>
              </a:ext>
            </a:extLst>
          </p:cNvPr>
          <p:cNvSpPr>
            <a:spLocks noGrp="1"/>
          </p:cNvSpPr>
          <p:nvPr>
            <p:ph type="ctrTitle"/>
          </p:nvPr>
        </p:nvSpPr>
        <p:spPr>
          <a:xfrm>
            <a:off x="561110" y="461681"/>
            <a:ext cx="4089633" cy="3153753"/>
          </a:xfrm>
        </p:spPr>
        <p:txBody>
          <a:bodyPr>
            <a:normAutofit/>
          </a:bodyPr>
          <a:lstStyle/>
          <a:p>
            <a:pPr>
              <a:lnSpc>
                <a:spcPct val="90000"/>
              </a:lnSpc>
            </a:pPr>
            <a:r>
              <a:rPr lang="en-US" sz="3400" dirty="0">
                <a:solidFill>
                  <a:schemeClr val="tx2"/>
                </a:solidFill>
              </a:rPr>
              <a:t>Structural Analysis &amp; Classification Of HK97-like Viral Capsids</a:t>
            </a:r>
          </a:p>
        </p:txBody>
      </p:sp>
      <p:sp>
        <p:nvSpPr>
          <p:cNvPr id="3" name="Subtitle 2">
            <a:extLst>
              <a:ext uri="{FF2B5EF4-FFF2-40B4-BE49-F238E27FC236}">
                <a16:creationId xmlns:a16="http://schemas.microsoft.com/office/drawing/2014/main" id="{9DFC43C9-6E7C-4B3F-97EF-FB85B4E8FE8E}"/>
              </a:ext>
            </a:extLst>
          </p:cNvPr>
          <p:cNvSpPr>
            <a:spLocks noGrp="1"/>
          </p:cNvSpPr>
          <p:nvPr>
            <p:ph type="subTitle" idx="1"/>
          </p:nvPr>
        </p:nvSpPr>
        <p:spPr>
          <a:xfrm>
            <a:off x="561110" y="3911727"/>
            <a:ext cx="4089633" cy="1622322"/>
          </a:xfrm>
        </p:spPr>
        <p:txBody>
          <a:bodyPr>
            <a:normAutofit/>
          </a:bodyPr>
          <a:lstStyle/>
          <a:p>
            <a:r>
              <a:rPr lang="en-US" dirty="0">
                <a:latin typeface="Calibri Light (Headings)"/>
              </a:rPr>
              <a:t>Colin Brown – MS Physics</a:t>
            </a:r>
          </a:p>
          <a:p>
            <a:r>
              <a:rPr lang="en-US" dirty="0" err="1">
                <a:latin typeface="Calibri Light (Headings)"/>
              </a:rPr>
              <a:t>Luque</a:t>
            </a:r>
            <a:r>
              <a:rPr lang="en-US" dirty="0">
                <a:latin typeface="Calibri Light (Headings)"/>
              </a:rPr>
              <a:t> Lab</a:t>
            </a:r>
          </a:p>
        </p:txBody>
      </p:sp>
      <p:sp>
        <p:nvSpPr>
          <p:cNvPr id="5" name="Slide Number Placeholder 4">
            <a:extLst>
              <a:ext uri="{FF2B5EF4-FFF2-40B4-BE49-F238E27FC236}">
                <a16:creationId xmlns:a16="http://schemas.microsoft.com/office/drawing/2014/main" id="{238E3FD9-C5D1-4960-88BB-4C856A7A5BB1}"/>
              </a:ext>
            </a:extLst>
          </p:cNvPr>
          <p:cNvSpPr>
            <a:spLocks noGrp="1"/>
          </p:cNvSpPr>
          <p:nvPr>
            <p:ph type="sldNum" sz="quarter" idx="12"/>
          </p:nvPr>
        </p:nvSpPr>
        <p:spPr/>
        <p:txBody>
          <a:bodyPr>
            <a:normAutofit/>
          </a:bodyPr>
          <a:lstStyle/>
          <a:p>
            <a:fld id="{73431E9C-6E44-480D-9D0B-0C7FADD89102}" type="slidenum">
              <a:rPr lang="en-US" smtClean="0"/>
              <a:t>1</a:t>
            </a:fld>
            <a:endParaRPr lang="en-US"/>
          </a:p>
        </p:txBody>
      </p:sp>
      <p:pic>
        <p:nvPicPr>
          <p:cNvPr id="4" name="Picture 3">
            <a:extLst>
              <a:ext uri="{FF2B5EF4-FFF2-40B4-BE49-F238E27FC236}">
                <a16:creationId xmlns:a16="http://schemas.microsoft.com/office/drawing/2014/main" id="{058D690D-4482-4956-993B-B76277761782}"/>
              </a:ext>
            </a:extLst>
          </p:cNvPr>
          <p:cNvPicPr>
            <a:picLocks noChangeAspect="1"/>
          </p:cNvPicPr>
          <p:nvPr/>
        </p:nvPicPr>
        <p:blipFill rotWithShape="1">
          <a:blip r:embed="rId2"/>
          <a:srcRect t="996" r="1" b="517"/>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pic>
        <p:nvPicPr>
          <p:cNvPr id="1026" name="Picture 2" descr="The Viral Information Institute | San Diego State University">
            <a:extLst>
              <a:ext uri="{FF2B5EF4-FFF2-40B4-BE49-F238E27FC236}">
                <a16:creationId xmlns:a16="http://schemas.microsoft.com/office/drawing/2014/main" id="{353DF9B4-F80D-4530-9B8C-9C869598D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42" y="4921943"/>
            <a:ext cx="3634968" cy="122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95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A9E7-20D1-4341-9C50-F0C035AFEB84}"/>
              </a:ext>
            </a:extLst>
          </p:cNvPr>
          <p:cNvSpPr>
            <a:spLocks noGrp="1"/>
          </p:cNvSpPr>
          <p:nvPr>
            <p:ph type="title"/>
          </p:nvPr>
        </p:nvSpPr>
        <p:spPr>
          <a:xfrm>
            <a:off x="415600" y="428392"/>
            <a:ext cx="11360800" cy="763500"/>
          </a:xfrm>
        </p:spPr>
        <p:txBody>
          <a:bodyPr/>
          <a:lstStyle/>
          <a:p>
            <a:r>
              <a:rPr lang="en-US" dirty="0"/>
              <a:t>Results – Reinforcement Proteins</a:t>
            </a:r>
          </a:p>
        </p:txBody>
      </p:sp>
      <p:sp>
        <p:nvSpPr>
          <p:cNvPr id="4" name="Slide Number Placeholder 3">
            <a:extLst>
              <a:ext uri="{FF2B5EF4-FFF2-40B4-BE49-F238E27FC236}">
                <a16:creationId xmlns:a16="http://schemas.microsoft.com/office/drawing/2014/main" id="{0E6D4F3E-CB28-464D-A3AB-552F31C4BE6B}"/>
              </a:ext>
            </a:extLst>
          </p:cNvPr>
          <p:cNvSpPr>
            <a:spLocks noGrp="1"/>
          </p:cNvSpPr>
          <p:nvPr>
            <p:ph type="sldNum" idx="12"/>
          </p:nvPr>
        </p:nvSpPr>
        <p:spPr/>
        <p:txBody>
          <a:bodyPr/>
          <a:lstStyle/>
          <a:p>
            <a:fld id="{00000000-1234-1234-1234-123412341234}" type="slidenum">
              <a:rPr lang="en" smtClean="0"/>
              <a:pPr/>
              <a:t>10</a:t>
            </a:fld>
            <a:endParaRPr lang="en" dirty="0"/>
          </a:p>
        </p:txBody>
      </p:sp>
      <p:pic>
        <p:nvPicPr>
          <p:cNvPr id="10" name="Picture 9">
            <a:extLst>
              <a:ext uri="{FF2B5EF4-FFF2-40B4-BE49-F238E27FC236}">
                <a16:creationId xmlns:a16="http://schemas.microsoft.com/office/drawing/2014/main" id="{1ABC82E4-D812-4669-84C6-9E1CBD096F1A}"/>
              </a:ext>
            </a:extLst>
          </p:cNvPr>
          <p:cNvPicPr>
            <a:picLocks noChangeAspect="1"/>
          </p:cNvPicPr>
          <p:nvPr/>
        </p:nvPicPr>
        <p:blipFill>
          <a:blip r:embed="rId3">
            <a:alphaModFix/>
          </a:blip>
          <a:stretch>
            <a:fillRect/>
          </a:stretch>
        </p:blipFill>
        <p:spPr>
          <a:xfrm>
            <a:off x="1075269" y="1883725"/>
            <a:ext cx="4373698" cy="4112471"/>
          </a:xfrm>
          <a:prstGeom prst="rect">
            <a:avLst/>
          </a:prstGeom>
        </p:spPr>
      </p:pic>
      <p:pic>
        <p:nvPicPr>
          <p:cNvPr id="7" name="Picture 6">
            <a:extLst>
              <a:ext uri="{FF2B5EF4-FFF2-40B4-BE49-F238E27FC236}">
                <a16:creationId xmlns:a16="http://schemas.microsoft.com/office/drawing/2014/main" id="{3CE8515F-883F-4DB3-B7D2-3CD1D9270ADA}"/>
              </a:ext>
            </a:extLst>
          </p:cNvPr>
          <p:cNvPicPr>
            <a:picLocks noChangeAspect="1"/>
          </p:cNvPicPr>
          <p:nvPr/>
        </p:nvPicPr>
        <p:blipFill>
          <a:blip r:embed="rId4"/>
          <a:stretch>
            <a:fillRect/>
          </a:stretch>
        </p:blipFill>
        <p:spPr>
          <a:xfrm>
            <a:off x="6217420" y="1573404"/>
            <a:ext cx="5536222" cy="4979296"/>
          </a:xfrm>
          <a:prstGeom prst="rect">
            <a:avLst/>
          </a:prstGeom>
        </p:spPr>
      </p:pic>
      <p:sp>
        <p:nvSpPr>
          <p:cNvPr id="8" name="TextBox 7">
            <a:extLst>
              <a:ext uri="{FF2B5EF4-FFF2-40B4-BE49-F238E27FC236}">
                <a16:creationId xmlns:a16="http://schemas.microsoft.com/office/drawing/2014/main" id="{82F495FE-FB8E-410B-927F-A14148E3C2B1}"/>
              </a:ext>
            </a:extLst>
          </p:cNvPr>
          <p:cNvSpPr txBox="1"/>
          <p:nvPr/>
        </p:nvSpPr>
        <p:spPr>
          <a:xfrm>
            <a:off x="1863914" y="1450312"/>
            <a:ext cx="2796407" cy="646331"/>
          </a:xfrm>
          <a:prstGeom prst="rect">
            <a:avLst/>
          </a:prstGeom>
          <a:noFill/>
        </p:spPr>
        <p:txBody>
          <a:bodyPr wrap="none" rtlCol="0">
            <a:spAutoFit/>
          </a:bodyPr>
          <a:lstStyle/>
          <a:p>
            <a:pPr algn="ctr"/>
            <a:r>
              <a:rPr lang="en-US" dirty="0"/>
              <a:t>420 Major Proteins</a:t>
            </a:r>
          </a:p>
          <a:p>
            <a:pPr algn="ctr"/>
            <a:r>
              <a:rPr lang="en-US" dirty="0"/>
              <a:t>140 Reinforcement Proteins</a:t>
            </a:r>
          </a:p>
        </p:txBody>
      </p:sp>
      <p:sp>
        <p:nvSpPr>
          <p:cNvPr id="9" name="TextBox 8">
            <a:extLst>
              <a:ext uri="{FF2B5EF4-FFF2-40B4-BE49-F238E27FC236}">
                <a16:creationId xmlns:a16="http://schemas.microsoft.com/office/drawing/2014/main" id="{5FB1422A-EFF3-4428-8294-73DAEFE708A9}"/>
              </a:ext>
            </a:extLst>
          </p:cNvPr>
          <p:cNvSpPr txBox="1"/>
          <p:nvPr/>
        </p:nvSpPr>
        <p:spPr>
          <a:xfrm>
            <a:off x="7673293" y="1014569"/>
            <a:ext cx="2796407" cy="646331"/>
          </a:xfrm>
          <a:prstGeom prst="rect">
            <a:avLst/>
          </a:prstGeom>
          <a:noFill/>
        </p:spPr>
        <p:txBody>
          <a:bodyPr wrap="none" rtlCol="0">
            <a:spAutoFit/>
          </a:bodyPr>
          <a:lstStyle/>
          <a:p>
            <a:pPr algn="ctr"/>
            <a:r>
              <a:rPr lang="en-US" dirty="0"/>
              <a:t>780 Major Proteins</a:t>
            </a:r>
          </a:p>
          <a:p>
            <a:pPr algn="ctr"/>
            <a:r>
              <a:rPr lang="en-US" dirty="0"/>
              <a:t>260 Reinforcement Proteins</a:t>
            </a:r>
          </a:p>
        </p:txBody>
      </p:sp>
      <p:sp>
        <p:nvSpPr>
          <p:cNvPr id="11" name="Google Shape;155;p18">
            <a:extLst>
              <a:ext uri="{FF2B5EF4-FFF2-40B4-BE49-F238E27FC236}">
                <a16:creationId xmlns:a16="http://schemas.microsoft.com/office/drawing/2014/main" id="{4ACB9E1C-0467-43A8-95BC-3CC1479F2981}"/>
              </a:ext>
            </a:extLst>
          </p:cNvPr>
          <p:cNvSpPr txBox="1"/>
          <p:nvPr/>
        </p:nvSpPr>
        <p:spPr>
          <a:xfrm>
            <a:off x="1236622" y="6190266"/>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3452994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A8E8-66F2-4E4F-8A3B-0D1FFAA83A16}"/>
              </a:ext>
            </a:extLst>
          </p:cNvPr>
          <p:cNvSpPr>
            <a:spLocks noGrp="1"/>
          </p:cNvSpPr>
          <p:nvPr>
            <p:ph type="title"/>
          </p:nvPr>
        </p:nvSpPr>
        <p:spPr>
          <a:xfrm>
            <a:off x="838200" y="55348"/>
            <a:ext cx="10515600" cy="1325563"/>
          </a:xfrm>
        </p:spPr>
        <p:txBody>
          <a:bodyPr/>
          <a:lstStyle/>
          <a:p>
            <a:r>
              <a:rPr lang="en-US" dirty="0"/>
              <a:t>Results - Crossing Domains</a:t>
            </a:r>
          </a:p>
        </p:txBody>
      </p:sp>
      <p:sp>
        <p:nvSpPr>
          <p:cNvPr id="3" name="Content Placeholder 2">
            <a:extLst>
              <a:ext uri="{FF2B5EF4-FFF2-40B4-BE49-F238E27FC236}">
                <a16:creationId xmlns:a16="http://schemas.microsoft.com/office/drawing/2014/main" id="{D76B38D6-B18B-4C27-B137-E2B9F2FA4E27}"/>
              </a:ext>
            </a:extLst>
          </p:cNvPr>
          <p:cNvSpPr>
            <a:spLocks noGrp="1"/>
          </p:cNvSpPr>
          <p:nvPr>
            <p:ph idx="1"/>
          </p:nvPr>
        </p:nvSpPr>
        <p:spPr>
          <a:xfrm>
            <a:off x="1115590" y="1065558"/>
            <a:ext cx="10515600" cy="604980"/>
          </a:xfrm>
        </p:spPr>
        <p:txBody>
          <a:bodyPr/>
          <a:lstStyle/>
          <a:p>
            <a:r>
              <a:rPr lang="en-US" dirty="0"/>
              <a:t>Bacteriophage P22</a:t>
            </a:r>
          </a:p>
        </p:txBody>
      </p:sp>
      <p:sp>
        <p:nvSpPr>
          <p:cNvPr id="4" name="Slide Number Placeholder 3">
            <a:extLst>
              <a:ext uri="{FF2B5EF4-FFF2-40B4-BE49-F238E27FC236}">
                <a16:creationId xmlns:a16="http://schemas.microsoft.com/office/drawing/2014/main" id="{357D99F5-6891-4DDB-AB83-D41EF12C1DE5}"/>
              </a:ext>
            </a:extLst>
          </p:cNvPr>
          <p:cNvSpPr>
            <a:spLocks noGrp="1"/>
          </p:cNvSpPr>
          <p:nvPr>
            <p:ph type="sldNum" sz="quarter" idx="12"/>
          </p:nvPr>
        </p:nvSpPr>
        <p:spPr/>
        <p:txBody>
          <a:bodyPr/>
          <a:lstStyle/>
          <a:p>
            <a:fld id="{73431E9C-6E44-480D-9D0B-0C7FADD89102}" type="slidenum">
              <a:rPr lang="en-US" smtClean="0"/>
              <a:t>11</a:t>
            </a:fld>
            <a:endParaRPr lang="en-US"/>
          </a:p>
        </p:txBody>
      </p:sp>
      <p:pic>
        <p:nvPicPr>
          <p:cNvPr id="11" name="Picture 10" descr="A picture containing tree, fruit, plant&#10;&#10;Description automatically generated">
            <a:extLst>
              <a:ext uri="{FF2B5EF4-FFF2-40B4-BE49-F238E27FC236}">
                <a16:creationId xmlns:a16="http://schemas.microsoft.com/office/drawing/2014/main" id="{D14CDB71-A494-4711-A77B-6233B9BE6A99}"/>
              </a:ext>
            </a:extLst>
          </p:cNvPr>
          <p:cNvPicPr>
            <a:picLocks noChangeAspect="1"/>
          </p:cNvPicPr>
          <p:nvPr/>
        </p:nvPicPr>
        <p:blipFill rotWithShape="1">
          <a:blip r:embed="rId3">
            <a:extLst>
              <a:ext uri="{28A0092B-C50C-407E-A947-70E740481C1C}">
                <a14:useLocalDpi xmlns:a14="http://schemas.microsoft.com/office/drawing/2010/main" val="0"/>
              </a:ext>
            </a:extLst>
          </a:blip>
          <a:srcRect l="30553" t="8245" r="26374" b="17269"/>
          <a:stretch/>
        </p:blipFill>
        <p:spPr>
          <a:xfrm>
            <a:off x="6796301" y="1775587"/>
            <a:ext cx="4046662" cy="4046662"/>
          </a:xfrm>
          <a:prstGeom prst="rect">
            <a:avLst/>
          </a:prstGeom>
        </p:spPr>
      </p:pic>
      <p:pic>
        <p:nvPicPr>
          <p:cNvPr id="14" name="Picture 13" descr="Map&#10;&#10;Description automatically generated">
            <a:extLst>
              <a:ext uri="{FF2B5EF4-FFF2-40B4-BE49-F238E27FC236}">
                <a16:creationId xmlns:a16="http://schemas.microsoft.com/office/drawing/2014/main" id="{55017082-87A7-4C8D-9F39-C5BC35613029}"/>
              </a:ext>
            </a:extLst>
          </p:cNvPr>
          <p:cNvPicPr>
            <a:picLocks noChangeAspect="1"/>
          </p:cNvPicPr>
          <p:nvPr/>
        </p:nvPicPr>
        <p:blipFill rotWithShape="1">
          <a:blip r:embed="rId4">
            <a:extLst>
              <a:ext uri="{28A0092B-C50C-407E-A947-70E740481C1C}">
                <a14:useLocalDpi xmlns:a14="http://schemas.microsoft.com/office/drawing/2010/main" val="0"/>
              </a:ext>
            </a:extLst>
          </a:blip>
          <a:srcRect l="30144" t="8583" r="25690" b="15044"/>
          <a:stretch/>
        </p:blipFill>
        <p:spPr>
          <a:xfrm>
            <a:off x="1261111" y="1775588"/>
            <a:ext cx="4046662" cy="4046662"/>
          </a:xfrm>
          <a:prstGeom prst="rect">
            <a:avLst/>
          </a:prstGeom>
        </p:spPr>
      </p:pic>
      <p:sp>
        <p:nvSpPr>
          <p:cNvPr id="7" name="Google Shape;155;p18">
            <a:extLst>
              <a:ext uri="{FF2B5EF4-FFF2-40B4-BE49-F238E27FC236}">
                <a16:creationId xmlns:a16="http://schemas.microsoft.com/office/drawing/2014/main" id="{AE8DED46-C744-4AA0-9EC3-91EF897938DC}"/>
              </a:ext>
            </a:extLst>
          </p:cNvPr>
          <p:cNvSpPr txBox="1"/>
          <p:nvPr/>
        </p:nvSpPr>
        <p:spPr>
          <a:xfrm>
            <a:off x="1177022" y="603252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395258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9BFF-0FD9-44E0-83C4-D1B9CEE3CC85}"/>
              </a:ext>
            </a:extLst>
          </p:cNvPr>
          <p:cNvSpPr>
            <a:spLocks noGrp="1"/>
          </p:cNvSpPr>
          <p:nvPr>
            <p:ph type="title"/>
          </p:nvPr>
        </p:nvSpPr>
        <p:spPr>
          <a:xfrm>
            <a:off x="415600" y="355256"/>
            <a:ext cx="11360800" cy="763500"/>
          </a:xfrm>
        </p:spPr>
        <p:txBody>
          <a:bodyPr/>
          <a:lstStyle/>
          <a:p>
            <a:r>
              <a:rPr lang="en-US" dirty="0"/>
              <a:t>Memory Limitations</a:t>
            </a:r>
          </a:p>
        </p:txBody>
      </p:sp>
      <p:sp>
        <p:nvSpPr>
          <p:cNvPr id="4" name="Slide Number Placeholder 3">
            <a:extLst>
              <a:ext uri="{FF2B5EF4-FFF2-40B4-BE49-F238E27FC236}">
                <a16:creationId xmlns:a16="http://schemas.microsoft.com/office/drawing/2014/main" id="{C153090B-CAD6-42D0-90AD-A314E87B4382}"/>
              </a:ext>
            </a:extLst>
          </p:cNvPr>
          <p:cNvSpPr>
            <a:spLocks noGrp="1"/>
          </p:cNvSpPr>
          <p:nvPr>
            <p:ph type="sldNum" idx="12"/>
          </p:nvPr>
        </p:nvSpPr>
        <p:spPr/>
        <p:txBody>
          <a:bodyPr/>
          <a:lstStyle/>
          <a:p>
            <a:fld id="{00000000-1234-1234-1234-123412341234}" type="slidenum">
              <a:rPr lang="en" smtClean="0"/>
              <a:pPr/>
              <a:t>12</a:t>
            </a:fld>
            <a:endParaRPr lang="en"/>
          </a:p>
        </p:txBody>
      </p:sp>
      <p:sp>
        <p:nvSpPr>
          <p:cNvPr id="6" name="TextBox 5">
            <a:extLst>
              <a:ext uri="{FF2B5EF4-FFF2-40B4-BE49-F238E27FC236}">
                <a16:creationId xmlns:a16="http://schemas.microsoft.com/office/drawing/2014/main" id="{D07C4484-FBAC-474F-9AF7-448C409351C7}"/>
              </a:ext>
            </a:extLst>
          </p:cNvPr>
          <p:cNvSpPr txBox="1"/>
          <p:nvPr/>
        </p:nvSpPr>
        <p:spPr>
          <a:xfrm>
            <a:off x="7753618" y="1420140"/>
            <a:ext cx="3441895" cy="369332"/>
          </a:xfrm>
          <a:prstGeom prst="rect">
            <a:avLst/>
          </a:prstGeom>
          <a:noFill/>
        </p:spPr>
        <p:txBody>
          <a:bodyPr wrap="square" rtlCol="0">
            <a:spAutoFit/>
          </a:bodyPr>
          <a:lstStyle/>
          <a:p>
            <a:r>
              <a:rPr lang="en-US" dirty="0"/>
              <a:t>Limit of 32 Gb </a:t>
            </a:r>
            <a:r>
              <a:rPr lang="en-US" b="0" i="0" dirty="0">
                <a:effectLst/>
                <a:latin typeface="Roboto" panose="02000000000000000000" pitchFamily="2" charset="0"/>
              </a:rPr>
              <a:t>≈ 380,000 Atoms</a:t>
            </a:r>
          </a:p>
        </p:txBody>
      </p:sp>
      <p:sp>
        <p:nvSpPr>
          <p:cNvPr id="10" name="Google Shape;155;p18">
            <a:extLst>
              <a:ext uri="{FF2B5EF4-FFF2-40B4-BE49-F238E27FC236}">
                <a16:creationId xmlns:a16="http://schemas.microsoft.com/office/drawing/2014/main" id="{71ACE396-A169-4AE0-83F5-91E987BBF42C}"/>
              </a:ext>
            </a:extLst>
          </p:cNvPr>
          <p:cNvSpPr txBox="1"/>
          <p:nvPr/>
        </p:nvSpPr>
        <p:spPr>
          <a:xfrm>
            <a:off x="-867007" y="581834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a:t>
            </a:r>
          </a:p>
          <a:p>
            <a:pPr algn="ctr"/>
            <a:r>
              <a:rPr lang="en-US" dirty="0"/>
              <a:t>In Preparation</a:t>
            </a:r>
            <a:endParaRPr lang="en" dirty="0"/>
          </a:p>
        </p:txBody>
      </p:sp>
      <p:pic>
        <p:nvPicPr>
          <p:cNvPr id="8" name="Picture 7">
            <a:extLst>
              <a:ext uri="{FF2B5EF4-FFF2-40B4-BE49-F238E27FC236}">
                <a16:creationId xmlns:a16="http://schemas.microsoft.com/office/drawing/2014/main" id="{72C475DD-D68B-4C4F-A40D-BAFC14C13CC7}"/>
              </a:ext>
            </a:extLst>
          </p:cNvPr>
          <p:cNvPicPr>
            <a:picLocks noChangeAspect="1"/>
          </p:cNvPicPr>
          <p:nvPr/>
        </p:nvPicPr>
        <p:blipFill rotWithShape="1">
          <a:blip r:embed="rId3"/>
          <a:srcRect l="4520" t="12827" r="73249" b="49975"/>
          <a:stretch/>
        </p:blipFill>
        <p:spPr>
          <a:xfrm>
            <a:off x="7648800" y="2049268"/>
            <a:ext cx="3552520" cy="3360382"/>
          </a:xfrm>
          <a:prstGeom prst="rect">
            <a:avLst/>
          </a:prstGeom>
        </p:spPr>
      </p:pic>
      <p:sp>
        <p:nvSpPr>
          <p:cNvPr id="17" name="TextBox 16">
            <a:extLst>
              <a:ext uri="{FF2B5EF4-FFF2-40B4-BE49-F238E27FC236}">
                <a16:creationId xmlns:a16="http://schemas.microsoft.com/office/drawing/2014/main" id="{D6B9297F-0161-4218-937B-9EF6A416E722}"/>
              </a:ext>
            </a:extLst>
          </p:cNvPr>
          <p:cNvSpPr txBox="1"/>
          <p:nvPr/>
        </p:nvSpPr>
        <p:spPr>
          <a:xfrm>
            <a:off x="7698305" y="5718881"/>
            <a:ext cx="3441895" cy="646331"/>
          </a:xfrm>
          <a:prstGeom prst="rect">
            <a:avLst/>
          </a:prstGeom>
          <a:noFill/>
        </p:spPr>
        <p:txBody>
          <a:bodyPr wrap="square" rtlCol="0">
            <a:spAutoFit/>
          </a:bodyPr>
          <a:lstStyle/>
          <a:p>
            <a:pPr algn="ctr"/>
            <a:r>
              <a:rPr lang="en-US" dirty="0"/>
              <a:t>Isometric Phage T4</a:t>
            </a:r>
          </a:p>
          <a:p>
            <a:pPr algn="ctr"/>
            <a:r>
              <a:rPr lang="en-US" b="0" i="0" dirty="0">
                <a:effectLst/>
              </a:rPr>
              <a:t>Exceeded Memory Requirements</a:t>
            </a:r>
          </a:p>
        </p:txBody>
      </p:sp>
      <p:pic>
        <p:nvPicPr>
          <p:cNvPr id="1026" name="Picture 2">
            <a:extLst>
              <a:ext uri="{FF2B5EF4-FFF2-40B4-BE49-F238E27FC236}">
                <a16:creationId xmlns:a16="http://schemas.microsoft.com/office/drawing/2014/main" id="{8E8E6742-4C13-4C87-BF13-820FD6029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 y="1272470"/>
            <a:ext cx="6722452" cy="462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00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C0D3-A3E3-4D3E-B2EE-901458D1F919}"/>
              </a:ext>
            </a:extLst>
          </p:cNvPr>
          <p:cNvSpPr>
            <a:spLocks noGrp="1"/>
          </p:cNvSpPr>
          <p:nvPr>
            <p:ph type="title"/>
          </p:nvPr>
        </p:nvSpPr>
        <p:spPr/>
        <p:txBody>
          <a:bodyPr/>
          <a:lstStyle/>
          <a:p>
            <a:r>
              <a:rPr lang="en-US" dirty="0"/>
              <a:t>Conclusion</a:t>
            </a:r>
          </a:p>
        </p:txBody>
      </p:sp>
      <p:sp>
        <p:nvSpPr>
          <p:cNvPr id="5" name="Slide Number Placeholder 4">
            <a:extLst>
              <a:ext uri="{FF2B5EF4-FFF2-40B4-BE49-F238E27FC236}">
                <a16:creationId xmlns:a16="http://schemas.microsoft.com/office/drawing/2014/main" id="{DE4650D3-DCC5-4211-9288-B4CBF4987CD1}"/>
              </a:ext>
            </a:extLst>
          </p:cNvPr>
          <p:cNvSpPr>
            <a:spLocks noGrp="1"/>
          </p:cNvSpPr>
          <p:nvPr>
            <p:ph type="sldNum" sz="quarter" idx="12"/>
          </p:nvPr>
        </p:nvSpPr>
        <p:spPr/>
        <p:txBody>
          <a:bodyPr>
            <a:normAutofit/>
          </a:bodyPr>
          <a:lstStyle/>
          <a:p>
            <a:fld id="{73431E9C-6E44-480D-9D0B-0C7FADD89102}" type="slidenum">
              <a:rPr lang="en-US" smtClean="0"/>
              <a:t>13</a:t>
            </a:fld>
            <a:endParaRPr lang="en-US"/>
          </a:p>
        </p:txBody>
      </p:sp>
      <p:sp>
        <p:nvSpPr>
          <p:cNvPr id="8" name="Content Placeholder 2">
            <a:extLst>
              <a:ext uri="{FF2B5EF4-FFF2-40B4-BE49-F238E27FC236}">
                <a16:creationId xmlns:a16="http://schemas.microsoft.com/office/drawing/2014/main" id="{9E72AD1F-CCF3-4D55-9972-7ACC7773891E}"/>
              </a:ext>
            </a:extLst>
          </p:cNvPr>
          <p:cNvSpPr>
            <a:spLocks noGrp="1"/>
          </p:cNvSpPr>
          <p:nvPr>
            <p:ph idx="1"/>
          </p:nvPr>
        </p:nvSpPr>
        <p:spPr>
          <a:xfrm>
            <a:off x="604325" y="1910694"/>
            <a:ext cx="5664591" cy="4202036"/>
          </a:xfrm>
        </p:spPr>
        <p:txBody>
          <a:bodyPr>
            <a:normAutofit/>
          </a:bodyPr>
          <a:lstStyle/>
          <a:p>
            <a:r>
              <a:rPr lang="en-US" dirty="0"/>
              <a:t>HK97-Fold</a:t>
            </a:r>
          </a:p>
          <a:p>
            <a:pPr lvl="1"/>
            <a:r>
              <a:rPr lang="en-US" dirty="0"/>
              <a:t>Hexagonal Structure</a:t>
            </a:r>
          </a:p>
          <a:p>
            <a:pPr lvl="1"/>
            <a:r>
              <a:rPr lang="en-US" dirty="0"/>
              <a:t>Reinforcement Proteins</a:t>
            </a:r>
          </a:p>
          <a:p>
            <a:pPr lvl="1"/>
            <a:r>
              <a:rPr lang="en-US" dirty="0"/>
              <a:t>Extended Domains</a:t>
            </a:r>
          </a:p>
          <a:p>
            <a:endParaRPr lang="en-US" dirty="0"/>
          </a:p>
          <a:p>
            <a:endParaRPr lang="en-US" dirty="0"/>
          </a:p>
          <a:p>
            <a:endParaRPr lang="en-US" dirty="0"/>
          </a:p>
        </p:txBody>
      </p:sp>
      <p:sp>
        <p:nvSpPr>
          <p:cNvPr id="7" name="Content Placeholder 2">
            <a:extLst>
              <a:ext uri="{FF2B5EF4-FFF2-40B4-BE49-F238E27FC236}">
                <a16:creationId xmlns:a16="http://schemas.microsoft.com/office/drawing/2014/main" id="{B380AD38-1EF8-4AC2-8746-49CBF9245439}"/>
              </a:ext>
            </a:extLst>
          </p:cNvPr>
          <p:cNvSpPr txBox="1">
            <a:spLocks/>
          </p:cNvSpPr>
          <p:nvPr/>
        </p:nvSpPr>
        <p:spPr>
          <a:xfrm>
            <a:off x="6268916" y="1910694"/>
            <a:ext cx="5664591" cy="4202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Method</a:t>
            </a:r>
          </a:p>
          <a:p>
            <a:pPr lvl="1"/>
            <a:r>
              <a:rPr lang="en-US" dirty="0"/>
              <a:t>Larger Capsids - Reduce Memory Requirements</a:t>
            </a:r>
          </a:p>
          <a:p>
            <a:pPr lvl="2"/>
            <a:r>
              <a:rPr lang="en-US" dirty="0"/>
              <a:t>Symmetry</a:t>
            </a:r>
          </a:p>
          <a:p>
            <a:pPr lvl="1"/>
            <a:r>
              <a:rPr lang="en-US" dirty="0"/>
              <a:t>Modularity</a:t>
            </a:r>
          </a:p>
          <a:p>
            <a:pPr lvl="2"/>
            <a:r>
              <a:rPr lang="en-US" dirty="0"/>
              <a:t>Physical Models</a:t>
            </a:r>
          </a:p>
          <a:p>
            <a:pPr lvl="2"/>
            <a:r>
              <a:rPr lang="en-US" dirty="0"/>
              <a:t>Clustering Algorithms</a:t>
            </a:r>
          </a:p>
          <a:p>
            <a:endParaRPr lang="en-US" dirty="0"/>
          </a:p>
          <a:p>
            <a:endParaRPr lang="en-US" dirty="0"/>
          </a:p>
          <a:p>
            <a:endParaRPr lang="en-US" dirty="0"/>
          </a:p>
        </p:txBody>
      </p:sp>
    </p:spTree>
    <p:extLst>
      <p:ext uri="{BB962C8B-B14F-4D97-AF65-F5344CB8AC3E}">
        <p14:creationId xmlns:p14="http://schemas.microsoft.com/office/powerpoint/2010/main" val="373593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EFD3-5B1F-42B1-A5BE-C34F682DBC5F}"/>
              </a:ext>
            </a:extLst>
          </p:cNvPr>
          <p:cNvSpPr>
            <a:spLocks noGrp="1"/>
          </p:cNvSpPr>
          <p:nvPr>
            <p:ph type="title"/>
          </p:nvPr>
        </p:nvSpPr>
        <p:spPr>
          <a:xfrm>
            <a:off x="411930" y="-18453"/>
            <a:ext cx="10515600" cy="1325563"/>
          </a:xfrm>
        </p:spPr>
        <p:txBody>
          <a:bodyPr/>
          <a:lstStyle/>
          <a:p>
            <a:r>
              <a:rPr lang="en-US" dirty="0"/>
              <a:t>Acknowledgements</a:t>
            </a:r>
          </a:p>
        </p:txBody>
      </p:sp>
      <p:sp>
        <p:nvSpPr>
          <p:cNvPr id="4" name="Slide Number Placeholder 3">
            <a:extLst>
              <a:ext uri="{FF2B5EF4-FFF2-40B4-BE49-F238E27FC236}">
                <a16:creationId xmlns:a16="http://schemas.microsoft.com/office/drawing/2014/main" id="{126D87CB-AAE3-454D-A2B8-968623F4AA37}"/>
              </a:ext>
            </a:extLst>
          </p:cNvPr>
          <p:cNvSpPr>
            <a:spLocks noGrp="1"/>
          </p:cNvSpPr>
          <p:nvPr>
            <p:ph type="sldNum" sz="quarter" idx="12"/>
          </p:nvPr>
        </p:nvSpPr>
        <p:spPr/>
        <p:txBody>
          <a:bodyPr/>
          <a:lstStyle/>
          <a:p>
            <a:fld id="{73431E9C-6E44-480D-9D0B-0C7FADD89102}" type="slidenum">
              <a:rPr lang="en-US" smtClean="0"/>
              <a:t>14</a:t>
            </a:fld>
            <a:endParaRPr lang="en-US"/>
          </a:p>
        </p:txBody>
      </p:sp>
      <p:sp>
        <p:nvSpPr>
          <p:cNvPr id="5" name="Google Shape;337;p25">
            <a:extLst>
              <a:ext uri="{FF2B5EF4-FFF2-40B4-BE49-F238E27FC236}">
                <a16:creationId xmlns:a16="http://schemas.microsoft.com/office/drawing/2014/main" id="{4AF551CF-2986-46BF-9DC6-8A1F8B8A7B7A}"/>
              </a:ext>
            </a:extLst>
          </p:cNvPr>
          <p:cNvSpPr txBox="1"/>
          <p:nvPr/>
        </p:nvSpPr>
        <p:spPr>
          <a:xfrm>
            <a:off x="-146408" y="1088665"/>
            <a:ext cx="3257924" cy="2898831"/>
          </a:xfrm>
          <a:prstGeom prst="rect">
            <a:avLst/>
          </a:prstGeom>
          <a:noFill/>
          <a:ln>
            <a:noFill/>
          </a:ln>
        </p:spPr>
        <p:txBody>
          <a:bodyPr spcFirstLastPara="1" wrap="square" lIns="68569" tIns="68569" rIns="68569" bIns="68569" anchor="t" anchorCtr="0">
            <a:noAutofit/>
          </a:bodyPr>
          <a:lstStyle/>
          <a:p>
            <a:pPr algn="ctr"/>
            <a:r>
              <a:rPr lang="en" sz="2800" dirty="0">
                <a:solidFill>
                  <a:srgbClr val="434343"/>
                </a:solidFill>
              </a:rPr>
              <a:t>Luque Lab </a:t>
            </a:r>
          </a:p>
          <a:p>
            <a:pPr marL="342900" indent="-238125" algn="ctr">
              <a:buClr>
                <a:srgbClr val="434343"/>
              </a:buClr>
              <a:buSzPts val="1400"/>
              <a:buChar char="●"/>
            </a:pPr>
            <a:r>
              <a:rPr lang="en" dirty="0">
                <a:solidFill>
                  <a:srgbClr val="434343"/>
                </a:solidFill>
              </a:rPr>
              <a:t>Antoni Luque</a:t>
            </a:r>
          </a:p>
          <a:p>
            <a:pPr marL="342900" indent="-238125" algn="ctr">
              <a:buClr>
                <a:srgbClr val="434343"/>
              </a:buClr>
              <a:buSzPts val="1400"/>
              <a:buChar char="●"/>
            </a:pPr>
            <a:r>
              <a:rPr lang="en" dirty="0">
                <a:solidFill>
                  <a:srgbClr val="434343"/>
                </a:solidFill>
              </a:rPr>
              <a:t>Diana Lee</a:t>
            </a:r>
          </a:p>
          <a:p>
            <a:pPr marL="342900" indent="-238125" algn="ctr">
              <a:buClr>
                <a:srgbClr val="434343"/>
              </a:buClr>
              <a:buSzPts val="1400"/>
              <a:buChar char="●"/>
            </a:pPr>
            <a:r>
              <a:rPr lang="en" dirty="0">
                <a:solidFill>
                  <a:srgbClr val="434343"/>
                </a:solidFill>
              </a:rPr>
              <a:t>Brandon Ricafrente</a:t>
            </a:r>
          </a:p>
          <a:p>
            <a:pPr marL="342900" indent="-238125" algn="ctr">
              <a:buClr>
                <a:srgbClr val="434343"/>
              </a:buClr>
              <a:buSzPts val="1400"/>
              <a:buChar char="●"/>
            </a:pPr>
            <a:r>
              <a:rPr lang="en" dirty="0">
                <a:solidFill>
                  <a:srgbClr val="434343"/>
                </a:solidFill>
              </a:rPr>
              <a:t>Caitlin Bartels</a:t>
            </a:r>
          </a:p>
          <a:p>
            <a:pPr marL="342900" indent="-238125" algn="ctr">
              <a:buClr>
                <a:srgbClr val="434343"/>
              </a:buClr>
              <a:buSzPts val="1400"/>
              <a:buChar char="●"/>
            </a:pPr>
            <a:r>
              <a:rPr lang="en" dirty="0">
                <a:solidFill>
                  <a:srgbClr val="434343"/>
                </a:solidFill>
              </a:rPr>
              <a:t>Aurora Vogal</a:t>
            </a:r>
          </a:p>
          <a:p>
            <a:pPr marL="342900" indent="-238125" algn="ctr">
              <a:buClr>
                <a:srgbClr val="434343"/>
              </a:buClr>
              <a:buSzPts val="1400"/>
              <a:buFontTx/>
              <a:buChar char="●"/>
            </a:pPr>
            <a:r>
              <a:rPr lang="en" dirty="0">
                <a:solidFill>
                  <a:srgbClr val="434343"/>
                </a:solidFill>
              </a:rPr>
              <a:t>Vaishnavi Patel</a:t>
            </a:r>
          </a:p>
          <a:p>
            <a:pPr marL="342900" indent="-238125" algn="ctr">
              <a:buClr>
                <a:srgbClr val="434343"/>
              </a:buClr>
              <a:buSzPts val="1400"/>
              <a:buChar char="●"/>
            </a:pPr>
            <a:r>
              <a:rPr lang="en" dirty="0">
                <a:solidFill>
                  <a:srgbClr val="434343"/>
                </a:solidFill>
              </a:rPr>
              <a:t>Anuradha Agarwal</a:t>
            </a:r>
          </a:p>
          <a:p>
            <a:pPr marL="342900" indent="-238125" algn="ctr">
              <a:buClr>
                <a:srgbClr val="434343"/>
              </a:buClr>
              <a:buSzPts val="1400"/>
              <a:buFontTx/>
              <a:buChar char="●"/>
            </a:pPr>
            <a:r>
              <a:rPr lang="en" dirty="0">
                <a:solidFill>
                  <a:srgbClr val="434343"/>
                </a:solidFill>
              </a:rPr>
              <a:t>Meghan Osato</a:t>
            </a:r>
          </a:p>
          <a:p>
            <a:pPr marL="342900" indent="-238125">
              <a:buClr>
                <a:srgbClr val="434343"/>
              </a:buClr>
              <a:buSzPts val="1400"/>
              <a:buChar char="●"/>
            </a:pPr>
            <a:endParaRPr dirty="0">
              <a:solidFill>
                <a:srgbClr val="434343"/>
              </a:solidFill>
            </a:endParaRPr>
          </a:p>
        </p:txBody>
      </p:sp>
      <p:grpSp>
        <p:nvGrpSpPr>
          <p:cNvPr id="22" name="Group 21">
            <a:extLst>
              <a:ext uri="{FF2B5EF4-FFF2-40B4-BE49-F238E27FC236}">
                <a16:creationId xmlns:a16="http://schemas.microsoft.com/office/drawing/2014/main" id="{EC02B328-C33B-4BC1-8EC6-7DEDFF3A35E4}"/>
              </a:ext>
            </a:extLst>
          </p:cNvPr>
          <p:cNvGrpSpPr/>
          <p:nvPr/>
        </p:nvGrpSpPr>
        <p:grpSpPr>
          <a:xfrm>
            <a:off x="-30736" y="3957017"/>
            <a:ext cx="3398141" cy="2678697"/>
            <a:chOff x="5718611" y="3677653"/>
            <a:chExt cx="3009591" cy="2678697"/>
          </a:xfrm>
        </p:grpSpPr>
        <p:pic>
          <p:nvPicPr>
            <p:cNvPr id="1026" name="Picture 2" descr="ChimeraX (@UCSFChimeraX) / Twitter">
              <a:extLst>
                <a:ext uri="{FF2B5EF4-FFF2-40B4-BE49-F238E27FC236}">
                  <a16:creationId xmlns:a16="http://schemas.microsoft.com/office/drawing/2014/main" id="{CA59EB4A-AADB-4EEF-9524-C8CB7F3ED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111" y="4840042"/>
              <a:ext cx="1516308" cy="15163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37;p25">
              <a:extLst>
                <a:ext uri="{FF2B5EF4-FFF2-40B4-BE49-F238E27FC236}">
                  <a16:creationId xmlns:a16="http://schemas.microsoft.com/office/drawing/2014/main" id="{8547FCA3-4BC1-4016-8789-48D08E5F82DE}"/>
                </a:ext>
              </a:extLst>
            </p:cNvPr>
            <p:cNvSpPr txBox="1"/>
            <p:nvPr/>
          </p:nvSpPr>
          <p:spPr>
            <a:xfrm>
              <a:off x="5718611" y="3677653"/>
              <a:ext cx="3009591" cy="1107362"/>
            </a:xfrm>
            <a:prstGeom prst="rect">
              <a:avLst/>
            </a:prstGeom>
            <a:noFill/>
            <a:ln>
              <a:noFill/>
            </a:ln>
          </p:spPr>
          <p:txBody>
            <a:bodyPr spcFirstLastPara="1" wrap="square" lIns="68569" tIns="68569" rIns="68569" bIns="68569" anchor="t" anchorCtr="0">
              <a:noAutofit/>
            </a:bodyPr>
            <a:lstStyle/>
            <a:p>
              <a:pPr algn="ctr"/>
              <a:r>
                <a:rPr lang="en" sz="2400" dirty="0">
                  <a:solidFill>
                    <a:srgbClr val="434343"/>
                  </a:solidFill>
                </a:rPr>
                <a:t>UC San Francisco</a:t>
              </a:r>
            </a:p>
            <a:p>
              <a:pPr marL="342900" indent="-238125" algn="ctr">
                <a:buClr>
                  <a:srgbClr val="434343"/>
                </a:buClr>
                <a:buSzPts val="1400"/>
                <a:buChar char="●"/>
              </a:pPr>
              <a:r>
                <a:rPr lang="it-IT" dirty="0">
                  <a:solidFill>
                    <a:srgbClr val="434343"/>
                  </a:solidFill>
                </a:rPr>
                <a:t>ChimeraX Development Team</a:t>
              </a:r>
            </a:p>
            <a:p>
              <a:pPr marL="342900" indent="-238125" algn="ctr">
                <a:buClr>
                  <a:srgbClr val="434343"/>
                </a:buClr>
                <a:buSzPts val="1400"/>
                <a:buChar char="●"/>
              </a:pPr>
              <a:r>
                <a:rPr lang="it-IT" dirty="0">
                  <a:solidFill>
                    <a:srgbClr val="434343"/>
                  </a:solidFill>
                </a:rPr>
                <a:t>Tom Goddard</a:t>
              </a:r>
            </a:p>
          </p:txBody>
        </p:sp>
      </p:grpSp>
      <p:grpSp>
        <p:nvGrpSpPr>
          <p:cNvPr id="13" name="Group 12">
            <a:extLst>
              <a:ext uri="{FF2B5EF4-FFF2-40B4-BE49-F238E27FC236}">
                <a16:creationId xmlns:a16="http://schemas.microsoft.com/office/drawing/2014/main" id="{D73E0E8A-CAEB-48D3-9E12-30044F6D9AB8}"/>
              </a:ext>
            </a:extLst>
          </p:cNvPr>
          <p:cNvGrpSpPr/>
          <p:nvPr/>
        </p:nvGrpSpPr>
        <p:grpSpPr>
          <a:xfrm>
            <a:off x="8785520" y="187640"/>
            <a:ext cx="2345606" cy="2282063"/>
            <a:chOff x="9064054" y="700561"/>
            <a:chExt cx="2345606" cy="2282063"/>
          </a:xfrm>
        </p:grpSpPr>
        <p:pic>
          <p:nvPicPr>
            <p:cNvPr id="7" name="Google Shape;339;p25">
              <a:extLst>
                <a:ext uri="{FF2B5EF4-FFF2-40B4-BE49-F238E27FC236}">
                  <a16:creationId xmlns:a16="http://schemas.microsoft.com/office/drawing/2014/main" id="{BCA98923-BB02-4824-9776-C83DF2F21A55}"/>
                </a:ext>
              </a:extLst>
            </p:cNvPr>
            <p:cNvPicPr preferRelativeResize="0"/>
            <p:nvPr/>
          </p:nvPicPr>
          <p:blipFill>
            <a:blip r:embed="rId4">
              <a:alphaModFix/>
            </a:blip>
            <a:stretch>
              <a:fillRect/>
            </a:stretch>
          </p:blipFill>
          <p:spPr>
            <a:xfrm>
              <a:off x="9376714" y="700561"/>
              <a:ext cx="1720286" cy="1727948"/>
            </a:xfrm>
            <a:prstGeom prst="rect">
              <a:avLst/>
            </a:prstGeom>
            <a:noFill/>
            <a:ln>
              <a:noFill/>
            </a:ln>
          </p:spPr>
        </p:pic>
        <p:sp>
          <p:nvSpPr>
            <p:cNvPr id="10" name="Google Shape;337;p25">
              <a:extLst>
                <a:ext uri="{FF2B5EF4-FFF2-40B4-BE49-F238E27FC236}">
                  <a16:creationId xmlns:a16="http://schemas.microsoft.com/office/drawing/2014/main" id="{05387B23-4E4D-4DDE-A58C-26B3E10ECB94}"/>
                </a:ext>
              </a:extLst>
            </p:cNvPr>
            <p:cNvSpPr txBox="1"/>
            <p:nvPr/>
          </p:nvSpPr>
          <p:spPr>
            <a:xfrm>
              <a:off x="9064054" y="2547395"/>
              <a:ext cx="2345606" cy="435229"/>
            </a:xfrm>
            <a:prstGeom prst="rect">
              <a:avLst/>
            </a:prstGeom>
            <a:noFill/>
            <a:ln>
              <a:noFill/>
            </a:ln>
          </p:spPr>
          <p:txBody>
            <a:bodyPr spcFirstLastPara="1" wrap="square" lIns="68569" tIns="68569" rIns="68569" bIns="68569" anchor="t" anchorCtr="0">
              <a:noAutofit/>
            </a:bodyPr>
            <a:lstStyle/>
            <a:p>
              <a:pPr marL="104775" algn="ctr">
                <a:buClr>
                  <a:srgbClr val="434343"/>
                </a:buClr>
                <a:buSzPts val="1400"/>
              </a:pPr>
              <a:r>
                <a:rPr lang="it-IT" dirty="0">
                  <a:solidFill>
                    <a:srgbClr val="434343"/>
                  </a:solidFill>
                </a:rPr>
                <a:t>Grant # 1951678</a:t>
              </a:r>
            </a:p>
          </p:txBody>
        </p:sp>
      </p:grpSp>
      <p:grpSp>
        <p:nvGrpSpPr>
          <p:cNvPr id="3" name="Group 2">
            <a:extLst>
              <a:ext uri="{FF2B5EF4-FFF2-40B4-BE49-F238E27FC236}">
                <a16:creationId xmlns:a16="http://schemas.microsoft.com/office/drawing/2014/main" id="{6A0CA89B-82DB-450C-9DCE-4FF0630D8AB7}"/>
              </a:ext>
            </a:extLst>
          </p:cNvPr>
          <p:cNvGrpSpPr/>
          <p:nvPr/>
        </p:nvGrpSpPr>
        <p:grpSpPr>
          <a:xfrm>
            <a:off x="3388296" y="2735058"/>
            <a:ext cx="4624844" cy="3008379"/>
            <a:chOff x="2902740" y="3285628"/>
            <a:chExt cx="4624844" cy="3008379"/>
          </a:xfrm>
        </p:grpSpPr>
        <p:pic>
          <p:nvPicPr>
            <p:cNvPr id="1034" name="Picture 10" descr="Picture">
              <a:extLst>
                <a:ext uri="{FF2B5EF4-FFF2-40B4-BE49-F238E27FC236}">
                  <a16:creationId xmlns:a16="http://schemas.microsoft.com/office/drawing/2014/main" id="{215BB96E-85CF-4BCF-9FF4-563BE70950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958717" y="3285628"/>
              <a:ext cx="1342378" cy="134237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erson smiling and holding a pen&#10;&#10;Description automatically generated with low confidence">
              <a:extLst>
                <a:ext uri="{FF2B5EF4-FFF2-40B4-BE49-F238E27FC236}">
                  <a16:creationId xmlns:a16="http://schemas.microsoft.com/office/drawing/2014/main" id="{2D60F19D-9A47-45BA-9CCE-C777BE063A36}"/>
                </a:ext>
              </a:extLst>
            </p:cNvPr>
            <p:cNvPicPr>
              <a:picLocks noChangeAspect="1"/>
            </p:cNvPicPr>
            <p:nvPr/>
          </p:nvPicPr>
          <p:blipFill rotWithShape="1">
            <a:blip r:embed="rId6">
              <a:extLst>
                <a:ext uri="{28A0092B-C50C-407E-A947-70E740481C1C}">
                  <a14:useLocalDpi xmlns:a14="http://schemas.microsoft.com/office/drawing/2010/main" val="0"/>
                </a:ext>
              </a:extLst>
            </a:blip>
            <a:srcRect l="1857" t="6952" r="4772" b="47625"/>
            <a:stretch/>
          </p:blipFill>
          <p:spPr>
            <a:xfrm>
              <a:off x="4487378" y="3305836"/>
              <a:ext cx="1342379" cy="1342379"/>
            </a:xfrm>
            <a:prstGeom prst="rect">
              <a:avLst/>
            </a:prstGeom>
          </p:spPr>
        </p:pic>
        <p:pic>
          <p:nvPicPr>
            <p:cNvPr id="18" name="Picture 17" descr="A picture containing person, outdoor, plant&#10;&#10;Description automatically generated">
              <a:extLst>
                <a:ext uri="{FF2B5EF4-FFF2-40B4-BE49-F238E27FC236}">
                  <a16:creationId xmlns:a16="http://schemas.microsoft.com/office/drawing/2014/main" id="{AC7B8B33-203E-4354-9259-EFD2F0458A59}"/>
                </a:ext>
              </a:extLst>
            </p:cNvPr>
            <p:cNvPicPr>
              <a:picLocks noChangeAspect="1"/>
            </p:cNvPicPr>
            <p:nvPr/>
          </p:nvPicPr>
          <p:blipFill rotWithShape="1">
            <a:blip r:embed="rId7">
              <a:extLst>
                <a:ext uri="{28A0092B-C50C-407E-A947-70E740481C1C}">
                  <a14:useLocalDpi xmlns:a14="http://schemas.microsoft.com/office/drawing/2010/main" val="0"/>
                </a:ext>
              </a:extLst>
            </a:blip>
            <a:srcRect l="9666" t="38969" r="9666"/>
            <a:stretch/>
          </p:blipFill>
          <p:spPr>
            <a:xfrm>
              <a:off x="6122434" y="3305837"/>
              <a:ext cx="1342378" cy="1342378"/>
            </a:xfrm>
            <a:prstGeom prst="rect">
              <a:avLst/>
            </a:prstGeom>
          </p:spPr>
        </p:pic>
        <p:pic>
          <p:nvPicPr>
            <p:cNvPr id="2050" name="Picture 2" descr="Picture">
              <a:extLst>
                <a:ext uri="{FF2B5EF4-FFF2-40B4-BE49-F238E27FC236}">
                  <a16:creationId xmlns:a16="http://schemas.microsoft.com/office/drawing/2014/main" id="{B4F9ECFE-8AFF-44FE-ADA8-B97438174B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2740" y="4862422"/>
              <a:ext cx="1398355" cy="13983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icture">
              <a:extLst>
                <a:ext uri="{FF2B5EF4-FFF2-40B4-BE49-F238E27FC236}">
                  <a16:creationId xmlns:a16="http://schemas.microsoft.com/office/drawing/2014/main" id="{3C098363-D617-44DA-AA08-920B71645F5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4944" b="14253"/>
            <a:stretch/>
          </p:blipFill>
          <p:spPr bwMode="auto">
            <a:xfrm>
              <a:off x="4398173" y="4829194"/>
              <a:ext cx="1431584" cy="1431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icture">
              <a:extLst>
                <a:ext uri="{FF2B5EF4-FFF2-40B4-BE49-F238E27FC236}">
                  <a16:creationId xmlns:a16="http://schemas.microsoft.com/office/drawing/2014/main" id="{48551BAF-3650-464E-9221-91800475118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66" r="2966"/>
            <a:stretch/>
          </p:blipFill>
          <p:spPr bwMode="auto">
            <a:xfrm>
              <a:off x="6096000" y="4862423"/>
              <a:ext cx="1431584" cy="1431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F191333F-5832-4219-AE25-C299FED2386C}"/>
              </a:ext>
            </a:extLst>
          </p:cNvPr>
          <p:cNvGrpSpPr/>
          <p:nvPr/>
        </p:nvGrpSpPr>
        <p:grpSpPr>
          <a:xfrm>
            <a:off x="7975586" y="2942865"/>
            <a:ext cx="4239790" cy="2090780"/>
            <a:chOff x="8079238" y="3221680"/>
            <a:chExt cx="4239790" cy="2090780"/>
          </a:xfrm>
        </p:grpSpPr>
        <p:pic>
          <p:nvPicPr>
            <p:cNvPr id="23" name="Picture 22" descr="A picture containing text, outdoor, sign&#10;&#10;Description automatically generated">
              <a:extLst>
                <a:ext uri="{FF2B5EF4-FFF2-40B4-BE49-F238E27FC236}">
                  <a16:creationId xmlns:a16="http://schemas.microsoft.com/office/drawing/2014/main" id="{A68A7E8D-313B-4BD1-9864-980623E1C189}"/>
                </a:ext>
              </a:extLst>
            </p:cNvPr>
            <p:cNvPicPr>
              <a:picLocks noChangeAspect="1"/>
            </p:cNvPicPr>
            <p:nvPr/>
          </p:nvPicPr>
          <p:blipFill>
            <a:blip r:embed="rId11"/>
            <a:stretch>
              <a:fillRect/>
            </a:stretch>
          </p:blipFill>
          <p:spPr>
            <a:xfrm>
              <a:off x="8491750" y="3221680"/>
              <a:ext cx="3414766" cy="1325563"/>
            </a:xfrm>
            <a:prstGeom prst="rect">
              <a:avLst/>
            </a:prstGeom>
          </p:spPr>
        </p:pic>
        <p:sp>
          <p:nvSpPr>
            <p:cNvPr id="25" name="TextBox 24">
              <a:extLst>
                <a:ext uri="{FF2B5EF4-FFF2-40B4-BE49-F238E27FC236}">
                  <a16:creationId xmlns:a16="http://schemas.microsoft.com/office/drawing/2014/main" id="{321B4CFD-894A-422D-8B22-BF0112E28328}"/>
                </a:ext>
              </a:extLst>
            </p:cNvPr>
            <p:cNvSpPr txBox="1"/>
            <p:nvPr/>
          </p:nvSpPr>
          <p:spPr>
            <a:xfrm>
              <a:off x="8079238" y="4666129"/>
              <a:ext cx="4239790" cy="646331"/>
            </a:xfrm>
            <a:prstGeom prst="rect">
              <a:avLst/>
            </a:prstGeom>
            <a:noFill/>
          </p:spPr>
          <p:txBody>
            <a:bodyPr wrap="square">
              <a:spAutoFit/>
            </a:bodyPr>
            <a:lstStyle/>
            <a:p>
              <a:pPr algn="ctr"/>
              <a:r>
                <a:rPr lang="en-US" dirty="0">
                  <a:hlinkClick r:id="rId12"/>
                </a:rPr>
                <a:t>https://doi.org/10.37807/GBMF9871</a:t>
              </a:r>
              <a:endParaRPr lang="en-US" dirty="0"/>
            </a:p>
            <a:p>
              <a:pPr algn="ctr"/>
              <a:endParaRPr lang="en-US" dirty="0"/>
            </a:p>
          </p:txBody>
        </p:sp>
      </p:grpSp>
      <p:pic>
        <p:nvPicPr>
          <p:cNvPr id="27" name="Picture 26">
            <a:extLst>
              <a:ext uri="{FF2B5EF4-FFF2-40B4-BE49-F238E27FC236}">
                <a16:creationId xmlns:a16="http://schemas.microsoft.com/office/drawing/2014/main" id="{5C7E6891-1783-413F-8D6E-30E6E893AAE5}"/>
              </a:ext>
            </a:extLst>
          </p:cNvPr>
          <p:cNvPicPr>
            <a:picLocks noChangeAspect="1"/>
          </p:cNvPicPr>
          <p:nvPr/>
        </p:nvPicPr>
        <p:blipFill rotWithShape="1">
          <a:blip r:embed="rId13"/>
          <a:srcRect l="34867"/>
          <a:stretch/>
        </p:blipFill>
        <p:spPr>
          <a:xfrm>
            <a:off x="4771872" y="1147792"/>
            <a:ext cx="1720286" cy="1457296"/>
          </a:xfrm>
          <a:prstGeom prst="rect">
            <a:avLst/>
          </a:prstGeom>
        </p:spPr>
      </p:pic>
      <p:pic>
        <p:nvPicPr>
          <p:cNvPr id="28" name="Google Shape;336;p25">
            <a:hlinkClick r:id="rId14"/>
            <a:extLst>
              <a:ext uri="{FF2B5EF4-FFF2-40B4-BE49-F238E27FC236}">
                <a16:creationId xmlns:a16="http://schemas.microsoft.com/office/drawing/2014/main" id="{1EDE781E-83A8-489B-B13B-4FFEF441A6D4}"/>
              </a:ext>
            </a:extLst>
          </p:cNvPr>
          <p:cNvPicPr preferRelativeResize="0"/>
          <p:nvPr/>
        </p:nvPicPr>
        <p:blipFill rotWithShape="1">
          <a:blip r:embed="rId15">
            <a:alphaModFix/>
          </a:blip>
          <a:srcRect/>
          <a:stretch/>
        </p:blipFill>
        <p:spPr>
          <a:xfrm>
            <a:off x="9280173" y="4952053"/>
            <a:ext cx="1404054" cy="1516308"/>
          </a:xfrm>
          <a:prstGeom prst="rect">
            <a:avLst/>
          </a:prstGeom>
          <a:noFill/>
          <a:ln>
            <a:noFill/>
          </a:ln>
        </p:spPr>
      </p:pic>
    </p:spTree>
    <p:extLst>
      <p:ext uri="{BB962C8B-B14F-4D97-AF65-F5344CB8AC3E}">
        <p14:creationId xmlns:p14="http://schemas.microsoft.com/office/powerpoint/2010/main" val="2435402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24E541-1AEE-4A0C-90CD-05089523FE53}"/>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6B15F482-B0B9-4ED5-870E-5027761426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12E8682D-3B70-4E96-AC59-1D85D35CD405}"/>
              </a:ext>
            </a:extLst>
          </p:cNvPr>
          <p:cNvSpPr>
            <a:spLocks noGrp="1"/>
          </p:cNvSpPr>
          <p:nvPr>
            <p:ph type="sldNum" sz="quarter" idx="12"/>
          </p:nvPr>
        </p:nvSpPr>
        <p:spPr/>
        <p:txBody>
          <a:bodyPr>
            <a:normAutofit/>
          </a:bodyPr>
          <a:lstStyle/>
          <a:p>
            <a:fld id="{73431E9C-6E44-480D-9D0B-0C7FADD89102}" type="slidenum">
              <a:rPr lang="en-US" smtClean="0"/>
              <a:t>15</a:t>
            </a:fld>
            <a:endParaRPr lang="en-US"/>
          </a:p>
        </p:txBody>
      </p:sp>
    </p:spTree>
    <p:extLst>
      <p:ext uri="{BB962C8B-B14F-4D97-AF65-F5344CB8AC3E}">
        <p14:creationId xmlns:p14="http://schemas.microsoft.com/office/powerpoint/2010/main" val="162323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E174-D660-445D-924E-707EFCB1F000}"/>
              </a:ext>
            </a:extLst>
          </p:cNvPr>
          <p:cNvSpPr>
            <a:spLocks noGrp="1"/>
          </p:cNvSpPr>
          <p:nvPr>
            <p:ph type="title"/>
          </p:nvPr>
        </p:nvSpPr>
        <p:spPr>
          <a:xfrm>
            <a:off x="301611" y="251260"/>
            <a:ext cx="11360800" cy="763500"/>
          </a:xfrm>
        </p:spPr>
        <p:txBody>
          <a:bodyPr/>
          <a:lstStyle/>
          <a:p>
            <a:r>
              <a:rPr lang="en-US" dirty="0"/>
              <a:t>Results – Comparison With Geometric </a:t>
            </a:r>
          </a:p>
        </p:txBody>
      </p:sp>
      <p:sp>
        <p:nvSpPr>
          <p:cNvPr id="4" name="Slide Number Placeholder 3">
            <a:extLst>
              <a:ext uri="{FF2B5EF4-FFF2-40B4-BE49-F238E27FC236}">
                <a16:creationId xmlns:a16="http://schemas.microsoft.com/office/drawing/2014/main" id="{E0B21243-598D-41E5-80C4-BE6E2CC31C40}"/>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FC748330-2074-4E1B-B66E-9B0F5F139B22}"/>
              </a:ext>
            </a:extLst>
          </p:cNvPr>
          <p:cNvPicPr>
            <a:picLocks noChangeAspect="1"/>
          </p:cNvPicPr>
          <p:nvPr/>
        </p:nvPicPr>
        <p:blipFill>
          <a:blip r:embed="rId3"/>
          <a:stretch>
            <a:fillRect/>
          </a:stretch>
        </p:blipFill>
        <p:spPr>
          <a:xfrm>
            <a:off x="5019175" y="2101515"/>
            <a:ext cx="3774662" cy="3481200"/>
          </a:xfrm>
          <a:prstGeom prst="rect">
            <a:avLst/>
          </a:prstGeom>
        </p:spPr>
      </p:pic>
      <p:pic>
        <p:nvPicPr>
          <p:cNvPr id="8" name="Picture 7">
            <a:extLst>
              <a:ext uri="{FF2B5EF4-FFF2-40B4-BE49-F238E27FC236}">
                <a16:creationId xmlns:a16="http://schemas.microsoft.com/office/drawing/2014/main" id="{16576C7F-3F12-4D46-A2C1-40AC5CAF5A7E}"/>
              </a:ext>
            </a:extLst>
          </p:cNvPr>
          <p:cNvPicPr>
            <a:picLocks noChangeAspect="1"/>
          </p:cNvPicPr>
          <p:nvPr/>
        </p:nvPicPr>
        <p:blipFill>
          <a:blip r:embed="rId4"/>
          <a:stretch>
            <a:fillRect/>
          </a:stretch>
        </p:blipFill>
        <p:spPr>
          <a:xfrm>
            <a:off x="8564708" y="1014760"/>
            <a:ext cx="2747683" cy="2624733"/>
          </a:xfrm>
          <a:prstGeom prst="rect">
            <a:avLst/>
          </a:prstGeom>
        </p:spPr>
      </p:pic>
      <p:pic>
        <p:nvPicPr>
          <p:cNvPr id="10" name="Picture 9">
            <a:extLst>
              <a:ext uri="{FF2B5EF4-FFF2-40B4-BE49-F238E27FC236}">
                <a16:creationId xmlns:a16="http://schemas.microsoft.com/office/drawing/2014/main" id="{D2FC504E-985D-4543-8220-CCD7244E4E19}"/>
              </a:ext>
            </a:extLst>
          </p:cNvPr>
          <p:cNvPicPr>
            <a:picLocks noChangeAspect="1"/>
          </p:cNvPicPr>
          <p:nvPr/>
        </p:nvPicPr>
        <p:blipFill>
          <a:blip r:embed="rId5"/>
          <a:stretch>
            <a:fillRect/>
          </a:stretch>
        </p:blipFill>
        <p:spPr>
          <a:xfrm>
            <a:off x="8672091" y="3816250"/>
            <a:ext cx="2422722" cy="2382875"/>
          </a:xfrm>
          <a:prstGeom prst="rect">
            <a:avLst/>
          </a:prstGeom>
        </p:spPr>
      </p:pic>
      <p:grpSp>
        <p:nvGrpSpPr>
          <p:cNvPr id="9" name="Group 8">
            <a:extLst>
              <a:ext uri="{FF2B5EF4-FFF2-40B4-BE49-F238E27FC236}">
                <a16:creationId xmlns:a16="http://schemas.microsoft.com/office/drawing/2014/main" id="{256B2300-2286-4ED5-82E9-BE3A6AE36AB9}"/>
              </a:ext>
            </a:extLst>
          </p:cNvPr>
          <p:cNvGrpSpPr/>
          <p:nvPr/>
        </p:nvGrpSpPr>
        <p:grpSpPr>
          <a:xfrm>
            <a:off x="216121" y="1604772"/>
            <a:ext cx="5032183" cy="4474686"/>
            <a:chOff x="216121" y="1604772"/>
            <a:chExt cx="5032183" cy="4474686"/>
          </a:xfrm>
        </p:grpSpPr>
        <p:pic>
          <p:nvPicPr>
            <p:cNvPr id="1026" name="Picture 2" descr="Crystal structure of virus-like particle from Pyrococcus furiosus">
              <a:extLst>
                <a:ext uri="{FF2B5EF4-FFF2-40B4-BE49-F238E27FC236}">
                  <a16:creationId xmlns:a16="http://schemas.microsoft.com/office/drawing/2014/main" id="{88A78CD6-4B07-4D49-9FF3-602893D435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805"/>
            <a:stretch/>
          </p:blipFill>
          <p:spPr bwMode="auto">
            <a:xfrm>
              <a:off x="216121" y="1604772"/>
              <a:ext cx="3656669" cy="44746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stal structure of virus-like particle from Pyrococcus furiosus">
              <a:extLst>
                <a:ext uri="{FF2B5EF4-FFF2-40B4-BE49-F238E27FC236}">
                  <a16:creationId xmlns:a16="http://schemas.microsoft.com/office/drawing/2014/main" id="{BA4E65DE-67C1-4A83-84BE-9EF29F31BD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782" t="2309" r="19237"/>
            <a:stretch/>
          </p:blipFill>
          <p:spPr bwMode="auto">
            <a:xfrm>
              <a:off x="3826281" y="1706880"/>
              <a:ext cx="1422023" cy="4367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7160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2297-F7A7-4276-84E8-D01B2E86C212}"/>
              </a:ext>
            </a:extLst>
          </p:cNvPr>
          <p:cNvSpPr>
            <a:spLocks noGrp="1"/>
          </p:cNvSpPr>
          <p:nvPr>
            <p:ph type="title"/>
          </p:nvPr>
        </p:nvSpPr>
        <p:spPr/>
        <p:txBody>
          <a:bodyPr/>
          <a:lstStyle/>
          <a:p>
            <a:r>
              <a:rPr lang="en-US" dirty="0"/>
              <a:t>Results - Hexagonal</a:t>
            </a:r>
          </a:p>
        </p:txBody>
      </p:sp>
      <p:sp>
        <p:nvSpPr>
          <p:cNvPr id="4" name="Slide Number Placeholder 3">
            <a:extLst>
              <a:ext uri="{FF2B5EF4-FFF2-40B4-BE49-F238E27FC236}">
                <a16:creationId xmlns:a16="http://schemas.microsoft.com/office/drawing/2014/main" id="{A7E29403-5584-44BA-BF81-C6F6643EE627}"/>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A68FB35F-A4D2-4200-99F3-965C15C20DD8}"/>
              </a:ext>
            </a:extLst>
          </p:cNvPr>
          <p:cNvPicPr>
            <a:picLocks noChangeAspect="1"/>
          </p:cNvPicPr>
          <p:nvPr/>
        </p:nvPicPr>
        <p:blipFill>
          <a:blip r:embed="rId2"/>
          <a:stretch>
            <a:fillRect/>
          </a:stretch>
        </p:blipFill>
        <p:spPr>
          <a:xfrm>
            <a:off x="86571" y="3220615"/>
            <a:ext cx="2123288" cy="2047688"/>
          </a:xfrm>
          <a:prstGeom prst="rect">
            <a:avLst/>
          </a:prstGeom>
        </p:spPr>
      </p:pic>
      <p:pic>
        <p:nvPicPr>
          <p:cNvPr id="6" name="Picture 5">
            <a:extLst>
              <a:ext uri="{FF2B5EF4-FFF2-40B4-BE49-F238E27FC236}">
                <a16:creationId xmlns:a16="http://schemas.microsoft.com/office/drawing/2014/main" id="{BED08231-6308-4B0C-B2E6-E74253D2C00E}"/>
              </a:ext>
            </a:extLst>
          </p:cNvPr>
          <p:cNvPicPr>
            <a:picLocks noChangeAspect="1"/>
          </p:cNvPicPr>
          <p:nvPr/>
        </p:nvPicPr>
        <p:blipFill>
          <a:blip r:embed="rId3"/>
          <a:stretch>
            <a:fillRect/>
          </a:stretch>
        </p:blipFill>
        <p:spPr>
          <a:xfrm>
            <a:off x="2753972" y="4543331"/>
            <a:ext cx="2085586" cy="2044655"/>
          </a:xfrm>
          <a:prstGeom prst="rect">
            <a:avLst/>
          </a:prstGeom>
        </p:spPr>
      </p:pic>
      <p:pic>
        <p:nvPicPr>
          <p:cNvPr id="7" name="Picture 6">
            <a:extLst>
              <a:ext uri="{FF2B5EF4-FFF2-40B4-BE49-F238E27FC236}">
                <a16:creationId xmlns:a16="http://schemas.microsoft.com/office/drawing/2014/main" id="{802C8995-FAED-440E-8AD3-44418AB6622D}"/>
              </a:ext>
            </a:extLst>
          </p:cNvPr>
          <p:cNvPicPr>
            <a:picLocks noChangeAspect="1"/>
          </p:cNvPicPr>
          <p:nvPr/>
        </p:nvPicPr>
        <p:blipFill>
          <a:blip r:embed="rId4"/>
          <a:stretch>
            <a:fillRect/>
          </a:stretch>
        </p:blipFill>
        <p:spPr>
          <a:xfrm>
            <a:off x="3014887" y="2810626"/>
            <a:ext cx="1563758" cy="1628538"/>
          </a:xfrm>
          <a:prstGeom prst="rect">
            <a:avLst/>
          </a:prstGeom>
        </p:spPr>
      </p:pic>
      <p:pic>
        <p:nvPicPr>
          <p:cNvPr id="8" name="Picture 7">
            <a:extLst>
              <a:ext uri="{FF2B5EF4-FFF2-40B4-BE49-F238E27FC236}">
                <a16:creationId xmlns:a16="http://schemas.microsoft.com/office/drawing/2014/main" id="{7D8CB814-3B5F-48C2-A223-5D3931BA529A}"/>
              </a:ext>
            </a:extLst>
          </p:cNvPr>
          <p:cNvPicPr>
            <a:picLocks noChangeAspect="1"/>
          </p:cNvPicPr>
          <p:nvPr/>
        </p:nvPicPr>
        <p:blipFill>
          <a:blip r:embed="rId5"/>
          <a:stretch>
            <a:fillRect/>
          </a:stretch>
        </p:blipFill>
        <p:spPr>
          <a:xfrm>
            <a:off x="5055327" y="3287022"/>
            <a:ext cx="2371070" cy="2343527"/>
          </a:xfrm>
          <a:prstGeom prst="rect">
            <a:avLst/>
          </a:prstGeom>
        </p:spPr>
      </p:pic>
      <p:pic>
        <p:nvPicPr>
          <p:cNvPr id="9" name="Picture 8">
            <a:extLst>
              <a:ext uri="{FF2B5EF4-FFF2-40B4-BE49-F238E27FC236}">
                <a16:creationId xmlns:a16="http://schemas.microsoft.com/office/drawing/2014/main" id="{579D90E6-A680-4B70-971A-C2E448D79077}"/>
              </a:ext>
            </a:extLst>
          </p:cNvPr>
          <p:cNvPicPr>
            <a:picLocks noChangeAspect="1"/>
          </p:cNvPicPr>
          <p:nvPr/>
        </p:nvPicPr>
        <p:blipFill>
          <a:blip r:embed="rId6"/>
          <a:stretch>
            <a:fillRect/>
          </a:stretch>
        </p:blipFill>
        <p:spPr>
          <a:xfrm>
            <a:off x="8939794" y="2453130"/>
            <a:ext cx="1738346" cy="1628539"/>
          </a:xfrm>
          <a:prstGeom prst="rect">
            <a:avLst/>
          </a:prstGeom>
        </p:spPr>
      </p:pic>
      <p:pic>
        <p:nvPicPr>
          <p:cNvPr id="10" name="Picture 9">
            <a:extLst>
              <a:ext uri="{FF2B5EF4-FFF2-40B4-BE49-F238E27FC236}">
                <a16:creationId xmlns:a16="http://schemas.microsoft.com/office/drawing/2014/main" id="{B4FBD10A-2DF2-49A4-9E1B-B1FC28B1323D}"/>
              </a:ext>
            </a:extLst>
          </p:cNvPr>
          <p:cNvPicPr>
            <a:picLocks noChangeAspect="1"/>
          </p:cNvPicPr>
          <p:nvPr/>
        </p:nvPicPr>
        <p:blipFill>
          <a:blip r:embed="rId7"/>
          <a:stretch>
            <a:fillRect/>
          </a:stretch>
        </p:blipFill>
        <p:spPr>
          <a:xfrm>
            <a:off x="10063234" y="4119062"/>
            <a:ext cx="1713166" cy="1709880"/>
          </a:xfrm>
          <a:prstGeom prst="rect">
            <a:avLst/>
          </a:prstGeom>
        </p:spPr>
      </p:pic>
      <p:pic>
        <p:nvPicPr>
          <p:cNvPr id="11" name="Picture 10">
            <a:extLst>
              <a:ext uri="{FF2B5EF4-FFF2-40B4-BE49-F238E27FC236}">
                <a16:creationId xmlns:a16="http://schemas.microsoft.com/office/drawing/2014/main" id="{FAC13668-8A43-4FAC-9A9E-04120D433ABB}"/>
              </a:ext>
            </a:extLst>
          </p:cNvPr>
          <p:cNvPicPr>
            <a:picLocks noChangeAspect="1"/>
          </p:cNvPicPr>
          <p:nvPr/>
        </p:nvPicPr>
        <p:blipFill>
          <a:blip r:embed="rId8"/>
          <a:stretch>
            <a:fillRect/>
          </a:stretch>
        </p:blipFill>
        <p:spPr>
          <a:xfrm>
            <a:off x="7889875" y="4119062"/>
            <a:ext cx="1709880" cy="1709880"/>
          </a:xfrm>
          <a:prstGeom prst="rect">
            <a:avLst/>
          </a:prstGeom>
        </p:spPr>
      </p:pic>
      <p:sp>
        <p:nvSpPr>
          <p:cNvPr id="12" name="TextBox 11">
            <a:extLst>
              <a:ext uri="{FF2B5EF4-FFF2-40B4-BE49-F238E27FC236}">
                <a16:creationId xmlns:a16="http://schemas.microsoft.com/office/drawing/2014/main" id="{5BE89CF7-59FD-4D56-8A92-049EE002F760}"/>
              </a:ext>
            </a:extLst>
          </p:cNvPr>
          <p:cNvSpPr txBox="1"/>
          <p:nvPr/>
        </p:nvSpPr>
        <p:spPr>
          <a:xfrm>
            <a:off x="649713" y="1781335"/>
            <a:ext cx="997004" cy="369332"/>
          </a:xfrm>
          <a:prstGeom prst="rect">
            <a:avLst/>
          </a:prstGeom>
          <a:noFill/>
        </p:spPr>
        <p:txBody>
          <a:bodyPr wrap="none" rtlCol="0">
            <a:spAutoFit/>
          </a:bodyPr>
          <a:lstStyle/>
          <a:p>
            <a:r>
              <a:rPr lang="en-US" dirty="0"/>
              <a:t>60 MCPs</a:t>
            </a:r>
          </a:p>
        </p:txBody>
      </p:sp>
      <p:sp>
        <p:nvSpPr>
          <p:cNvPr id="13" name="TextBox 12">
            <a:extLst>
              <a:ext uri="{FF2B5EF4-FFF2-40B4-BE49-F238E27FC236}">
                <a16:creationId xmlns:a16="http://schemas.microsoft.com/office/drawing/2014/main" id="{7F156058-4AFD-4C93-B940-DBC1C699936F}"/>
              </a:ext>
            </a:extLst>
          </p:cNvPr>
          <p:cNvSpPr txBox="1"/>
          <p:nvPr/>
        </p:nvSpPr>
        <p:spPr>
          <a:xfrm>
            <a:off x="3257338" y="1781335"/>
            <a:ext cx="1114023" cy="369332"/>
          </a:xfrm>
          <a:prstGeom prst="rect">
            <a:avLst/>
          </a:prstGeom>
          <a:noFill/>
        </p:spPr>
        <p:txBody>
          <a:bodyPr wrap="none" rtlCol="0">
            <a:spAutoFit/>
          </a:bodyPr>
          <a:lstStyle/>
          <a:p>
            <a:r>
              <a:rPr lang="en-US" dirty="0"/>
              <a:t>180 MCPs</a:t>
            </a:r>
          </a:p>
        </p:txBody>
      </p:sp>
      <p:sp>
        <p:nvSpPr>
          <p:cNvPr id="15" name="TextBox 14">
            <a:extLst>
              <a:ext uri="{FF2B5EF4-FFF2-40B4-BE49-F238E27FC236}">
                <a16:creationId xmlns:a16="http://schemas.microsoft.com/office/drawing/2014/main" id="{662077C7-655F-4192-97A4-2D5A0BB0135E}"/>
              </a:ext>
            </a:extLst>
          </p:cNvPr>
          <p:cNvSpPr txBox="1"/>
          <p:nvPr/>
        </p:nvSpPr>
        <p:spPr>
          <a:xfrm>
            <a:off x="5683850" y="1781335"/>
            <a:ext cx="1114023" cy="369332"/>
          </a:xfrm>
          <a:prstGeom prst="rect">
            <a:avLst/>
          </a:prstGeom>
          <a:noFill/>
        </p:spPr>
        <p:txBody>
          <a:bodyPr wrap="none" rtlCol="0">
            <a:spAutoFit/>
          </a:bodyPr>
          <a:lstStyle/>
          <a:p>
            <a:r>
              <a:rPr lang="en-US" dirty="0"/>
              <a:t>240 MCPs</a:t>
            </a:r>
          </a:p>
        </p:txBody>
      </p:sp>
      <p:sp>
        <p:nvSpPr>
          <p:cNvPr id="16" name="TextBox 15">
            <a:extLst>
              <a:ext uri="{FF2B5EF4-FFF2-40B4-BE49-F238E27FC236}">
                <a16:creationId xmlns:a16="http://schemas.microsoft.com/office/drawing/2014/main" id="{6EB5A80A-75E9-498A-9BFC-4F9CD6DEE430}"/>
              </a:ext>
            </a:extLst>
          </p:cNvPr>
          <p:cNvSpPr txBox="1"/>
          <p:nvPr/>
        </p:nvSpPr>
        <p:spPr>
          <a:xfrm>
            <a:off x="9251956" y="1781335"/>
            <a:ext cx="1114023" cy="369332"/>
          </a:xfrm>
          <a:prstGeom prst="rect">
            <a:avLst/>
          </a:prstGeom>
          <a:noFill/>
        </p:spPr>
        <p:txBody>
          <a:bodyPr wrap="none" rtlCol="0">
            <a:spAutoFit/>
          </a:bodyPr>
          <a:lstStyle/>
          <a:p>
            <a:r>
              <a:rPr lang="en-US" dirty="0"/>
              <a:t>420 MCPs</a:t>
            </a:r>
          </a:p>
        </p:txBody>
      </p:sp>
    </p:spTree>
    <p:extLst>
      <p:ext uri="{BB962C8B-B14F-4D97-AF65-F5344CB8AC3E}">
        <p14:creationId xmlns:p14="http://schemas.microsoft.com/office/powerpoint/2010/main" val="415793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76E5-1042-4017-81F9-B3A12BCBAF05}"/>
              </a:ext>
            </a:extLst>
          </p:cNvPr>
          <p:cNvSpPr>
            <a:spLocks noGrp="1"/>
          </p:cNvSpPr>
          <p:nvPr>
            <p:ph type="title"/>
          </p:nvPr>
        </p:nvSpPr>
        <p:spPr>
          <a:xfrm>
            <a:off x="415600" y="253617"/>
            <a:ext cx="11360800" cy="763500"/>
          </a:xfrm>
        </p:spPr>
        <p:txBody>
          <a:bodyPr/>
          <a:lstStyle/>
          <a:p>
            <a:r>
              <a:rPr lang="en-US" dirty="0"/>
              <a:t>Results – Trihexagonal</a:t>
            </a:r>
          </a:p>
        </p:txBody>
      </p:sp>
      <p:sp>
        <p:nvSpPr>
          <p:cNvPr id="4" name="Slide Number Placeholder 3">
            <a:extLst>
              <a:ext uri="{FF2B5EF4-FFF2-40B4-BE49-F238E27FC236}">
                <a16:creationId xmlns:a16="http://schemas.microsoft.com/office/drawing/2014/main" id="{063E6D7C-CC35-4E34-8EE1-1FD4C7186890}"/>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25" name="Picture 24">
            <a:extLst>
              <a:ext uri="{FF2B5EF4-FFF2-40B4-BE49-F238E27FC236}">
                <a16:creationId xmlns:a16="http://schemas.microsoft.com/office/drawing/2014/main" id="{02EC65A0-88E7-4296-B06A-2D70129263B4}"/>
              </a:ext>
            </a:extLst>
          </p:cNvPr>
          <p:cNvPicPr>
            <a:picLocks noChangeAspect="1"/>
          </p:cNvPicPr>
          <p:nvPr/>
        </p:nvPicPr>
        <p:blipFill>
          <a:blip r:embed="rId3"/>
          <a:stretch>
            <a:fillRect/>
          </a:stretch>
        </p:blipFill>
        <p:spPr>
          <a:xfrm>
            <a:off x="6170494" y="2022009"/>
            <a:ext cx="4258037" cy="3896931"/>
          </a:xfrm>
          <a:prstGeom prst="rect">
            <a:avLst/>
          </a:prstGeom>
        </p:spPr>
      </p:pic>
      <p:pic>
        <p:nvPicPr>
          <p:cNvPr id="29" name="Picture 28">
            <a:extLst>
              <a:ext uri="{FF2B5EF4-FFF2-40B4-BE49-F238E27FC236}">
                <a16:creationId xmlns:a16="http://schemas.microsoft.com/office/drawing/2014/main" id="{985705C2-D881-4B00-91DC-232179DB6A84}"/>
              </a:ext>
            </a:extLst>
          </p:cNvPr>
          <p:cNvPicPr>
            <a:picLocks noChangeAspect="1"/>
          </p:cNvPicPr>
          <p:nvPr/>
        </p:nvPicPr>
        <p:blipFill>
          <a:blip r:embed="rId4"/>
          <a:stretch>
            <a:fillRect/>
          </a:stretch>
        </p:blipFill>
        <p:spPr>
          <a:xfrm>
            <a:off x="1411224" y="2022008"/>
            <a:ext cx="4205269" cy="3896932"/>
          </a:xfrm>
          <a:prstGeom prst="rect">
            <a:avLst/>
          </a:prstGeom>
        </p:spPr>
      </p:pic>
      <p:sp>
        <p:nvSpPr>
          <p:cNvPr id="30" name="TextBox 29">
            <a:extLst>
              <a:ext uri="{FF2B5EF4-FFF2-40B4-BE49-F238E27FC236}">
                <a16:creationId xmlns:a16="http://schemas.microsoft.com/office/drawing/2014/main" id="{BB7B1B8C-F358-4974-B393-5B92070EDFAF}"/>
              </a:ext>
            </a:extLst>
          </p:cNvPr>
          <p:cNvSpPr txBox="1"/>
          <p:nvPr/>
        </p:nvSpPr>
        <p:spPr>
          <a:xfrm>
            <a:off x="3712803" y="1382395"/>
            <a:ext cx="3988656" cy="369332"/>
          </a:xfrm>
          <a:prstGeom prst="rect">
            <a:avLst/>
          </a:prstGeom>
          <a:noFill/>
        </p:spPr>
        <p:txBody>
          <a:bodyPr wrap="none" rtlCol="0">
            <a:spAutoFit/>
          </a:bodyPr>
          <a:lstStyle/>
          <a:p>
            <a:r>
              <a:rPr lang="en-US" dirty="0"/>
              <a:t>420 MCPs &amp; 140 Reinforcement Proteins</a:t>
            </a:r>
          </a:p>
        </p:txBody>
      </p:sp>
    </p:spTree>
    <p:extLst>
      <p:ext uri="{BB962C8B-B14F-4D97-AF65-F5344CB8AC3E}">
        <p14:creationId xmlns:p14="http://schemas.microsoft.com/office/powerpoint/2010/main" val="730914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4BC4-39E5-4F8B-9C68-26335E0CF68F}"/>
              </a:ext>
            </a:extLst>
          </p:cNvPr>
          <p:cNvSpPr>
            <a:spLocks noGrp="1"/>
          </p:cNvSpPr>
          <p:nvPr>
            <p:ph type="title"/>
          </p:nvPr>
        </p:nvSpPr>
        <p:spPr/>
        <p:txBody>
          <a:bodyPr/>
          <a:lstStyle/>
          <a:p>
            <a:r>
              <a:rPr lang="en-US" dirty="0"/>
              <a:t>Results – Trihexagonal-Dual </a:t>
            </a:r>
          </a:p>
        </p:txBody>
      </p:sp>
      <p:sp>
        <p:nvSpPr>
          <p:cNvPr id="4" name="Slide Number Placeholder 3">
            <a:extLst>
              <a:ext uri="{FF2B5EF4-FFF2-40B4-BE49-F238E27FC236}">
                <a16:creationId xmlns:a16="http://schemas.microsoft.com/office/drawing/2014/main" id="{FB1DE298-C65B-41D8-AFDA-40F8967C77A8}"/>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93D0AB75-BC62-4A39-94FC-941EE909D0B5}"/>
              </a:ext>
            </a:extLst>
          </p:cNvPr>
          <p:cNvPicPr>
            <a:picLocks noChangeAspect="1"/>
          </p:cNvPicPr>
          <p:nvPr/>
        </p:nvPicPr>
        <p:blipFill>
          <a:blip r:embed="rId2"/>
          <a:stretch>
            <a:fillRect/>
          </a:stretch>
        </p:blipFill>
        <p:spPr>
          <a:xfrm>
            <a:off x="1075593" y="2358384"/>
            <a:ext cx="4119260" cy="3766582"/>
          </a:xfrm>
          <a:prstGeom prst="rect">
            <a:avLst/>
          </a:prstGeom>
        </p:spPr>
      </p:pic>
      <p:pic>
        <p:nvPicPr>
          <p:cNvPr id="6" name="Picture 5">
            <a:extLst>
              <a:ext uri="{FF2B5EF4-FFF2-40B4-BE49-F238E27FC236}">
                <a16:creationId xmlns:a16="http://schemas.microsoft.com/office/drawing/2014/main" id="{4BFE954D-37BF-4EA0-A74A-98B0CDB1DBA5}"/>
              </a:ext>
            </a:extLst>
          </p:cNvPr>
          <p:cNvPicPr>
            <a:picLocks noChangeAspect="1"/>
          </p:cNvPicPr>
          <p:nvPr/>
        </p:nvPicPr>
        <p:blipFill>
          <a:blip r:embed="rId3"/>
          <a:stretch>
            <a:fillRect/>
          </a:stretch>
        </p:blipFill>
        <p:spPr>
          <a:xfrm>
            <a:off x="5854276" y="1938476"/>
            <a:ext cx="4971203" cy="4471116"/>
          </a:xfrm>
          <a:prstGeom prst="rect">
            <a:avLst/>
          </a:prstGeom>
        </p:spPr>
      </p:pic>
      <p:sp>
        <p:nvSpPr>
          <p:cNvPr id="7" name="TextBox 6">
            <a:extLst>
              <a:ext uri="{FF2B5EF4-FFF2-40B4-BE49-F238E27FC236}">
                <a16:creationId xmlns:a16="http://schemas.microsoft.com/office/drawing/2014/main" id="{AF367135-A9E1-4B07-BADF-FA8D8EBC63D4}"/>
              </a:ext>
            </a:extLst>
          </p:cNvPr>
          <p:cNvSpPr txBox="1"/>
          <p:nvPr/>
        </p:nvSpPr>
        <p:spPr>
          <a:xfrm>
            <a:off x="1366521" y="1989052"/>
            <a:ext cx="3988656" cy="369332"/>
          </a:xfrm>
          <a:prstGeom prst="rect">
            <a:avLst/>
          </a:prstGeom>
          <a:noFill/>
        </p:spPr>
        <p:txBody>
          <a:bodyPr wrap="none" rtlCol="0">
            <a:spAutoFit/>
          </a:bodyPr>
          <a:lstStyle/>
          <a:p>
            <a:r>
              <a:rPr lang="en-US" dirty="0"/>
              <a:t>420 MCPs &amp; 140 Reinforcement Proteins</a:t>
            </a:r>
          </a:p>
        </p:txBody>
      </p:sp>
      <p:sp>
        <p:nvSpPr>
          <p:cNvPr id="8" name="TextBox 7">
            <a:extLst>
              <a:ext uri="{FF2B5EF4-FFF2-40B4-BE49-F238E27FC236}">
                <a16:creationId xmlns:a16="http://schemas.microsoft.com/office/drawing/2014/main" id="{7F34FDF2-6E70-4D76-93D3-45FE961D6BDB}"/>
              </a:ext>
            </a:extLst>
          </p:cNvPr>
          <p:cNvSpPr txBox="1"/>
          <p:nvPr/>
        </p:nvSpPr>
        <p:spPr>
          <a:xfrm>
            <a:off x="6345549" y="1569144"/>
            <a:ext cx="3988656" cy="369332"/>
          </a:xfrm>
          <a:prstGeom prst="rect">
            <a:avLst/>
          </a:prstGeom>
          <a:noFill/>
        </p:spPr>
        <p:txBody>
          <a:bodyPr wrap="none" rtlCol="0">
            <a:spAutoFit/>
          </a:bodyPr>
          <a:lstStyle/>
          <a:p>
            <a:r>
              <a:rPr lang="en-US" dirty="0"/>
              <a:t>780 MCPs &amp; 260 Reinforcement Proteins</a:t>
            </a:r>
          </a:p>
        </p:txBody>
      </p:sp>
    </p:spTree>
    <p:extLst>
      <p:ext uri="{BB962C8B-B14F-4D97-AF65-F5344CB8AC3E}">
        <p14:creationId xmlns:p14="http://schemas.microsoft.com/office/powerpoint/2010/main" val="85738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2" name="Group 1">
            <a:extLst>
              <a:ext uri="{FF2B5EF4-FFF2-40B4-BE49-F238E27FC236}">
                <a16:creationId xmlns:a16="http://schemas.microsoft.com/office/drawing/2014/main" id="{3CCB288E-3C04-014C-9429-6907602058BD}"/>
              </a:ext>
            </a:extLst>
          </p:cNvPr>
          <p:cNvGrpSpPr/>
          <p:nvPr/>
        </p:nvGrpSpPr>
        <p:grpSpPr>
          <a:xfrm>
            <a:off x="317093" y="1836330"/>
            <a:ext cx="5667295" cy="4552269"/>
            <a:chOff x="806251" y="1261497"/>
            <a:chExt cx="4250471" cy="3414202"/>
          </a:xfrm>
        </p:grpSpPr>
        <p:sp>
          <p:nvSpPr>
            <p:cNvPr id="15" name="Google Shape;155;p18">
              <a:extLst>
                <a:ext uri="{FF2B5EF4-FFF2-40B4-BE49-F238E27FC236}">
                  <a16:creationId xmlns:a16="http://schemas.microsoft.com/office/drawing/2014/main" id="{A5F529C0-942C-C54C-AFA2-559099E4439C}"/>
                </a:ext>
              </a:extLst>
            </p:cNvPr>
            <p:cNvSpPr txBox="1"/>
            <p:nvPr/>
          </p:nvSpPr>
          <p:spPr>
            <a:xfrm>
              <a:off x="1633824" y="4424546"/>
              <a:ext cx="2876125" cy="251153"/>
            </a:xfrm>
            <a:prstGeom prst="rect">
              <a:avLst/>
            </a:prstGeom>
            <a:noFill/>
            <a:ln>
              <a:noFill/>
            </a:ln>
          </p:spPr>
          <p:txBody>
            <a:bodyPr spcFirstLastPara="1" wrap="square" lIns="91425" tIns="91425" rIns="91425" bIns="91425" anchor="t" anchorCtr="0">
              <a:noAutofit/>
            </a:bodyPr>
            <a:lstStyle/>
            <a:p>
              <a:pPr algn="ctr"/>
              <a:r>
                <a:rPr lang="en" sz="1600" dirty="0"/>
                <a:t>Krupovic and Koonin, PNAS 2017</a:t>
              </a:r>
            </a:p>
          </p:txBody>
        </p:sp>
        <p:pic>
          <p:nvPicPr>
            <p:cNvPr id="3" name="Picture 2">
              <a:extLst>
                <a:ext uri="{FF2B5EF4-FFF2-40B4-BE49-F238E27FC236}">
                  <a16:creationId xmlns:a16="http://schemas.microsoft.com/office/drawing/2014/main" id="{1991B707-FDEC-414F-81A5-93E0CA32D507}"/>
                </a:ext>
              </a:extLst>
            </p:cNvPr>
            <p:cNvPicPr>
              <a:picLocks noChangeAspect="1"/>
            </p:cNvPicPr>
            <p:nvPr/>
          </p:nvPicPr>
          <p:blipFill>
            <a:blip r:embed="rId3"/>
            <a:stretch>
              <a:fillRect/>
            </a:stretch>
          </p:blipFill>
          <p:spPr>
            <a:xfrm>
              <a:off x="806251" y="1261497"/>
              <a:ext cx="4250471" cy="3027473"/>
            </a:xfrm>
            <a:prstGeom prst="rect">
              <a:avLst/>
            </a:prstGeom>
          </p:spPr>
        </p:pic>
      </p:grpSp>
      <p:sp>
        <p:nvSpPr>
          <p:cNvPr id="143" name="Google Shape;143;p18"/>
          <p:cNvSpPr txBox="1">
            <a:spLocks noGrp="1"/>
          </p:cNvSpPr>
          <p:nvPr>
            <p:ph type="title"/>
          </p:nvPr>
        </p:nvSpPr>
        <p:spPr>
          <a:xfrm>
            <a:off x="982368" y="447063"/>
            <a:ext cx="10308181" cy="763500"/>
          </a:xfrm>
          <a:prstGeom prst="roundRect">
            <a:avLst/>
          </a:prstGeom>
          <a:ln w="12700">
            <a:noFill/>
          </a:ln>
        </p:spPr>
        <p:txBody>
          <a:bodyPr spcFirstLastPara="1" vert="horz" wrap="square" lIns="91425" tIns="91425" rIns="91425" bIns="91425" rtlCol="0" anchor="t" anchorCtr="0">
            <a:noAutofit/>
          </a:bodyPr>
          <a:lstStyle/>
          <a:p>
            <a:pPr algn="ctr"/>
            <a:r>
              <a:rPr lang="en" sz="3733" dirty="0"/>
              <a:t>Icosahedral capsids dominate the virosphere</a:t>
            </a:r>
            <a:endParaRPr sz="3733" dirty="0"/>
          </a:p>
        </p:txBody>
      </p:sp>
      <p:sp>
        <p:nvSpPr>
          <p:cNvPr id="4" name="Slide Number Placeholder 3">
            <a:extLst>
              <a:ext uri="{FF2B5EF4-FFF2-40B4-BE49-F238E27FC236}">
                <a16:creationId xmlns:a16="http://schemas.microsoft.com/office/drawing/2014/main" id="{DF389250-9341-514F-9349-C4F8A4A9CDA0}"/>
              </a:ext>
            </a:extLst>
          </p:cNvPr>
          <p:cNvSpPr>
            <a:spLocks noGrp="1"/>
          </p:cNvSpPr>
          <p:nvPr>
            <p:ph type="sldNum" idx="12"/>
          </p:nvPr>
        </p:nvSpPr>
        <p:spPr/>
        <p:txBody>
          <a:bodyPr/>
          <a:lstStyle/>
          <a:p>
            <a:fld id="{00000000-1234-1234-1234-123412341234}" type="slidenum">
              <a:rPr lang="en" smtClean="0"/>
              <a:pPr/>
              <a:t>2</a:t>
            </a:fld>
            <a:endParaRPr lang="en"/>
          </a:p>
        </p:txBody>
      </p:sp>
      <p:grpSp>
        <p:nvGrpSpPr>
          <p:cNvPr id="24" name="Google Shape;101;p16">
            <a:extLst>
              <a:ext uri="{FF2B5EF4-FFF2-40B4-BE49-F238E27FC236}">
                <a16:creationId xmlns:a16="http://schemas.microsoft.com/office/drawing/2014/main" id="{0521AEBE-2FD1-B24E-802E-30FE4CA08648}"/>
              </a:ext>
            </a:extLst>
          </p:cNvPr>
          <p:cNvGrpSpPr/>
          <p:nvPr/>
        </p:nvGrpSpPr>
        <p:grpSpPr>
          <a:xfrm>
            <a:off x="8251967" y="4755100"/>
            <a:ext cx="1287041" cy="1535640"/>
            <a:chOff x="2162400" y="1205935"/>
            <a:chExt cx="1143000" cy="1535640"/>
          </a:xfrm>
        </p:grpSpPr>
        <p:pic>
          <p:nvPicPr>
            <p:cNvPr id="31" name="Google Shape;102;p16">
              <a:extLst>
                <a:ext uri="{FF2B5EF4-FFF2-40B4-BE49-F238E27FC236}">
                  <a16:creationId xmlns:a16="http://schemas.microsoft.com/office/drawing/2014/main" id="{C79C0504-9B10-3D40-B302-74C6743E9F37}"/>
                </a:ext>
              </a:extLst>
            </p:cNvPr>
            <p:cNvPicPr preferRelativeResize="0"/>
            <p:nvPr/>
          </p:nvPicPr>
          <p:blipFill rotWithShape="1">
            <a:blip r:embed="rId4">
              <a:alphaModFix/>
            </a:blip>
            <a:srcRect l="36609" r="38852"/>
            <a:stretch/>
          </p:blipFill>
          <p:spPr>
            <a:xfrm>
              <a:off x="2162400" y="1205935"/>
              <a:ext cx="1143000" cy="1303391"/>
            </a:xfrm>
            <a:prstGeom prst="rect">
              <a:avLst/>
            </a:prstGeom>
            <a:noFill/>
            <a:ln>
              <a:noFill/>
            </a:ln>
          </p:spPr>
        </p:pic>
        <p:sp>
          <p:nvSpPr>
            <p:cNvPr id="32" name="Google Shape;103;p16">
              <a:extLst>
                <a:ext uri="{FF2B5EF4-FFF2-40B4-BE49-F238E27FC236}">
                  <a16:creationId xmlns:a16="http://schemas.microsoft.com/office/drawing/2014/main" id="{5C8BC7F4-008A-EF42-996F-A746F660C618}"/>
                </a:ext>
              </a:extLst>
            </p:cNvPr>
            <p:cNvSpPr txBox="1"/>
            <p:nvPr/>
          </p:nvSpPr>
          <p:spPr>
            <a:xfrm>
              <a:off x="2331350" y="2420575"/>
              <a:ext cx="802500" cy="321000"/>
            </a:xfrm>
            <a:prstGeom prst="rect">
              <a:avLst/>
            </a:prstGeom>
            <a:noFill/>
            <a:ln>
              <a:noFill/>
            </a:ln>
          </p:spPr>
          <p:txBody>
            <a:bodyPr spcFirstLastPara="1" wrap="square" lIns="91425" tIns="91425" rIns="91425" bIns="91425" anchor="t" anchorCtr="0">
              <a:noAutofit/>
            </a:bodyPr>
            <a:lstStyle/>
            <a:p>
              <a:pPr algn="ctr"/>
              <a:r>
                <a:rPr lang="en" sz="1000" i="1" dirty="0" err="1">
                  <a:solidFill>
                    <a:srgbClr val="434343"/>
                  </a:solidFill>
                </a:rPr>
                <a:t>ICTVdB</a:t>
              </a:r>
              <a:endParaRPr sz="1000" i="1" dirty="0">
                <a:solidFill>
                  <a:srgbClr val="434343"/>
                </a:solidFill>
              </a:endParaRPr>
            </a:p>
          </p:txBody>
        </p:sp>
      </p:grpSp>
      <p:sp>
        <p:nvSpPr>
          <p:cNvPr id="36" name="Google Shape;98;p16">
            <a:extLst>
              <a:ext uri="{FF2B5EF4-FFF2-40B4-BE49-F238E27FC236}">
                <a16:creationId xmlns:a16="http://schemas.microsoft.com/office/drawing/2014/main" id="{27574346-E6C6-5547-A6AD-4D894C22DEFD}"/>
              </a:ext>
            </a:extLst>
          </p:cNvPr>
          <p:cNvSpPr txBox="1"/>
          <p:nvPr/>
        </p:nvSpPr>
        <p:spPr>
          <a:xfrm>
            <a:off x="7317359" y="1691348"/>
            <a:ext cx="3176520"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dirty="0"/>
              <a:t>Contain the viral genome</a:t>
            </a:r>
          </a:p>
          <a:p>
            <a:endParaRPr lang="en-US" dirty="0"/>
          </a:p>
          <a:p>
            <a:pPr marL="380990" indent="-380990">
              <a:buFont typeface="Arial" panose="020B0604020202020204" pitchFamily="34" charset="0"/>
              <a:buChar char="•"/>
            </a:pPr>
            <a:r>
              <a:rPr lang="en-US" dirty="0"/>
              <a:t>Built from repeated units</a:t>
            </a:r>
          </a:p>
          <a:p>
            <a:pPr lvl="5"/>
            <a:endParaRPr lang="en-US" dirty="0"/>
          </a:p>
        </p:txBody>
      </p:sp>
      <p:sp>
        <p:nvSpPr>
          <p:cNvPr id="23" name="Google Shape;105;p16">
            <a:extLst>
              <a:ext uri="{FF2B5EF4-FFF2-40B4-BE49-F238E27FC236}">
                <a16:creationId xmlns:a16="http://schemas.microsoft.com/office/drawing/2014/main" id="{040EA1CA-B400-8644-99BE-97ACB429C3F6}"/>
              </a:ext>
            </a:extLst>
          </p:cNvPr>
          <p:cNvSpPr txBox="1"/>
          <p:nvPr/>
        </p:nvSpPr>
        <p:spPr>
          <a:xfrm>
            <a:off x="7225059" y="1274561"/>
            <a:ext cx="3337927" cy="442495"/>
          </a:xfrm>
          <a:prstGeom prst="rect">
            <a:avLst/>
          </a:prstGeom>
          <a:noFill/>
          <a:ln>
            <a:noFill/>
          </a:ln>
        </p:spPr>
        <p:txBody>
          <a:bodyPr spcFirstLastPara="1" wrap="square" lIns="91425" tIns="91425" rIns="91425" bIns="91425" anchor="t" anchorCtr="0">
            <a:noAutofit/>
          </a:bodyPr>
          <a:lstStyle/>
          <a:p>
            <a:pPr algn="ctr"/>
            <a:r>
              <a:rPr lang="en-US" b="1" dirty="0"/>
              <a:t>Viral Capsids</a:t>
            </a:r>
          </a:p>
        </p:txBody>
      </p:sp>
      <p:pic>
        <p:nvPicPr>
          <p:cNvPr id="10" name="Picture 9" descr="Diagram, venn diagram&#10;&#10;Description automatically generated">
            <a:extLst>
              <a:ext uri="{FF2B5EF4-FFF2-40B4-BE49-F238E27FC236}">
                <a16:creationId xmlns:a16="http://schemas.microsoft.com/office/drawing/2014/main" id="{C2577395-2E84-1848-87BE-E82A803605A1}"/>
              </a:ext>
            </a:extLst>
          </p:cNvPr>
          <p:cNvPicPr>
            <a:picLocks noChangeAspect="1"/>
          </p:cNvPicPr>
          <p:nvPr/>
        </p:nvPicPr>
        <p:blipFill rotWithShape="1">
          <a:blip r:embed="rId5"/>
          <a:srcRect l="4081" t="15602" r="6251" b="3171"/>
          <a:stretch/>
        </p:blipFill>
        <p:spPr>
          <a:xfrm>
            <a:off x="5087188" y="4220166"/>
            <a:ext cx="620304" cy="628428"/>
          </a:xfrm>
          <a:prstGeom prst="ellipse">
            <a:avLst/>
          </a:prstGeom>
        </p:spPr>
      </p:pic>
      <p:pic>
        <p:nvPicPr>
          <p:cNvPr id="13" name="Picture 12" descr="Diagram&#10;&#10;Description automatically generated">
            <a:extLst>
              <a:ext uri="{FF2B5EF4-FFF2-40B4-BE49-F238E27FC236}">
                <a16:creationId xmlns:a16="http://schemas.microsoft.com/office/drawing/2014/main" id="{0AF30514-9FBB-A142-BBE6-1BA31C3DC6C0}"/>
              </a:ext>
            </a:extLst>
          </p:cNvPr>
          <p:cNvPicPr>
            <a:picLocks noChangeAspect="1"/>
          </p:cNvPicPr>
          <p:nvPr/>
        </p:nvPicPr>
        <p:blipFill rotWithShape="1">
          <a:blip r:embed="rId6"/>
          <a:srcRect l="2347" t="1065" r="9255" b="7346"/>
          <a:stretch/>
        </p:blipFill>
        <p:spPr>
          <a:xfrm>
            <a:off x="5046993" y="1903275"/>
            <a:ext cx="416727" cy="430416"/>
          </a:xfrm>
          <a:prstGeom prst="ellipse">
            <a:avLst/>
          </a:prstGeom>
        </p:spPr>
      </p:pic>
      <p:pic>
        <p:nvPicPr>
          <p:cNvPr id="30" name="Google Shape;67;p14">
            <a:extLst>
              <a:ext uri="{FF2B5EF4-FFF2-40B4-BE49-F238E27FC236}">
                <a16:creationId xmlns:a16="http://schemas.microsoft.com/office/drawing/2014/main" id="{4FBC1602-EE96-634E-8F83-B48E2497C3A1}"/>
              </a:ext>
            </a:extLst>
          </p:cNvPr>
          <p:cNvPicPr preferRelativeResize="0"/>
          <p:nvPr/>
        </p:nvPicPr>
        <p:blipFill rotWithShape="1">
          <a:blip r:embed="rId7">
            <a:alphaModFix/>
          </a:blip>
          <a:srcRect l="698" t="-6361" r="73527" b="19205"/>
          <a:stretch/>
        </p:blipFill>
        <p:spPr>
          <a:xfrm rot="5400000">
            <a:off x="3608997" y="1333683"/>
            <a:ext cx="499256" cy="634187"/>
          </a:xfrm>
          <a:prstGeom prst="ellipse">
            <a:avLst/>
          </a:prstGeom>
          <a:noFill/>
          <a:ln w="9525" cap="flat" cmpd="sng">
            <a:noFill/>
            <a:prstDash val="solid"/>
            <a:round/>
            <a:headEnd type="none" w="sm" len="sm"/>
            <a:tailEnd type="none" w="sm" len="sm"/>
          </a:ln>
        </p:spPr>
      </p:pic>
      <p:sp>
        <p:nvSpPr>
          <p:cNvPr id="25" name="Google Shape;105;p16">
            <a:extLst>
              <a:ext uri="{FF2B5EF4-FFF2-40B4-BE49-F238E27FC236}">
                <a16:creationId xmlns:a16="http://schemas.microsoft.com/office/drawing/2014/main" id="{42F1B73E-AC79-41C9-9CB5-3014A9BB4B0D}"/>
              </a:ext>
            </a:extLst>
          </p:cNvPr>
          <p:cNvSpPr txBox="1"/>
          <p:nvPr/>
        </p:nvSpPr>
        <p:spPr>
          <a:xfrm>
            <a:off x="7226525" y="2835889"/>
            <a:ext cx="3337927" cy="442495"/>
          </a:xfrm>
          <a:prstGeom prst="rect">
            <a:avLst/>
          </a:prstGeom>
          <a:noFill/>
          <a:ln>
            <a:noFill/>
          </a:ln>
        </p:spPr>
        <p:txBody>
          <a:bodyPr spcFirstLastPara="1" wrap="square" lIns="91425" tIns="91425" rIns="91425" bIns="91425" anchor="t" anchorCtr="0">
            <a:noAutofit/>
          </a:bodyPr>
          <a:lstStyle/>
          <a:p>
            <a:pPr algn="ctr"/>
            <a:r>
              <a:rPr lang="en-US" b="1" dirty="0"/>
              <a:t>Icosahedral Capsids</a:t>
            </a:r>
          </a:p>
        </p:txBody>
      </p:sp>
      <p:sp>
        <p:nvSpPr>
          <p:cNvPr id="26" name="Google Shape;98;p16">
            <a:extLst>
              <a:ext uri="{FF2B5EF4-FFF2-40B4-BE49-F238E27FC236}">
                <a16:creationId xmlns:a16="http://schemas.microsoft.com/office/drawing/2014/main" id="{B21F91B6-EA0C-458E-9CD1-3100A743FE5E}"/>
              </a:ext>
            </a:extLst>
          </p:cNvPr>
          <p:cNvSpPr txBox="1"/>
          <p:nvPr/>
        </p:nvSpPr>
        <p:spPr>
          <a:xfrm>
            <a:off x="7317360" y="3223224"/>
            <a:ext cx="3069285"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dirty="0"/>
              <a:t>Highly symmetric</a:t>
            </a:r>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r>
              <a:rPr lang="en-US" dirty="0"/>
              <a:t>&gt;90% of viruses</a:t>
            </a:r>
          </a:p>
          <a:p>
            <a:pPr lvl="5"/>
            <a:endParaRPr lang="en-US" dirty="0"/>
          </a:p>
        </p:txBody>
      </p:sp>
    </p:spTree>
    <p:extLst>
      <p:ext uri="{BB962C8B-B14F-4D97-AF65-F5344CB8AC3E}">
        <p14:creationId xmlns:p14="http://schemas.microsoft.com/office/powerpoint/2010/main" val="1297401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FED1-BA76-4957-AE4D-2ACB80AD8C6B}"/>
              </a:ext>
            </a:extLst>
          </p:cNvPr>
          <p:cNvSpPr>
            <a:spLocks noGrp="1"/>
          </p:cNvSpPr>
          <p:nvPr>
            <p:ph type="title"/>
          </p:nvPr>
        </p:nvSpPr>
        <p:spPr/>
        <p:txBody>
          <a:bodyPr/>
          <a:lstStyle/>
          <a:p>
            <a:r>
              <a:rPr lang="en-US" dirty="0"/>
              <a:t>Model Assumptions &amp; Limitations</a:t>
            </a:r>
          </a:p>
        </p:txBody>
      </p:sp>
      <p:sp>
        <p:nvSpPr>
          <p:cNvPr id="4" name="Slide Number Placeholder 3">
            <a:extLst>
              <a:ext uri="{FF2B5EF4-FFF2-40B4-BE49-F238E27FC236}">
                <a16:creationId xmlns:a16="http://schemas.microsoft.com/office/drawing/2014/main" id="{10183C63-A934-4BB2-B912-15F29A83DCA4}"/>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2" descr="4. Molecular vibrations — Quantum Chemistry &amp;amp; Spectroscopy documentation">
            <a:extLst>
              <a:ext uri="{FF2B5EF4-FFF2-40B4-BE49-F238E27FC236}">
                <a16:creationId xmlns:a16="http://schemas.microsoft.com/office/drawing/2014/main" id="{32E39C26-286C-49CF-8786-D94FBBF90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615" y="1433685"/>
            <a:ext cx="2632336" cy="2087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736DD3F-AE93-466B-B121-E44D3CD8A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43" y="3846911"/>
            <a:ext cx="3663034" cy="28183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chine Learning | Outlier - GeeksforGeeks">
            <a:extLst>
              <a:ext uri="{FF2B5EF4-FFF2-40B4-BE49-F238E27FC236}">
                <a16:creationId xmlns:a16="http://schemas.microsoft.com/office/drawing/2014/main" id="{2A24139D-8997-4C2F-9D4F-1BAA3D055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3867" y="1518485"/>
            <a:ext cx="2193576" cy="22687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 chart&#10;&#10;Description automatically generated">
            <a:extLst>
              <a:ext uri="{FF2B5EF4-FFF2-40B4-BE49-F238E27FC236}">
                <a16:creationId xmlns:a16="http://schemas.microsoft.com/office/drawing/2014/main" id="{22FF2277-BA8A-4357-BB61-92B321274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2245" y="4068197"/>
            <a:ext cx="3756819" cy="2348012"/>
          </a:xfrm>
          <a:prstGeom prst="rect">
            <a:avLst/>
          </a:prstGeom>
        </p:spPr>
      </p:pic>
      <p:sp>
        <p:nvSpPr>
          <p:cNvPr id="3" name="TextBox 2">
            <a:extLst>
              <a:ext uri="{FF2B5EF4-FFF2-40B4-BE49-F238E27FC236}">
                <a16:creationId xmlns:a16="http://schemas.microsoft.com/office/drawing/2014/main" id="{D1A52FBC-1EB9-449B-BEE6-042EC2B0CC92}"/>
              </a:ext>
            </a:extLst>
          </p:cNvPr>
          <p:cNvSpPr txBox="1"/>
          <p:nvPr/>
        </p:nvSpPr>
        <p:spPr>
          <a:xfrm>
            <a:off x="189234" y="2066200"/>
            <a:ext cx="1113190" cy="646331"/>
          </a:xfrm>
          <a:prstGeom prst="rect">
            <a:avLst/>
          </a:prstGeom>
          <a:noFill/>
        </p:spPr>
        <p:txBody>
          <a:bodyPr wrap="none" rtlCol="0">
            <a:spAutoFit/>
          </a:bodyPr>
          <a:lstStyle/>
          <a:p>
            <a:pPr algn="ctr"/>
            <a:r>
              <a:rPr lang="en-US" dirty="0"/>
              <a:t>Harmonic</a:t>
            </a:r>
          </a:p>
          <a:p>
            <a:pPr algn="ctr"/>
            <a:r>
              <a:rPr lang="en-US" dirty="0"/>
              <a:t>Potentials</a:t>
            </a:r>
          </a:p>
        </p:txBody>
      </p:sp>
      <p:sp>
        <p:nvSpPr>
          <p:cNvPr id="9" name="TextBox 8">
            <a:extLst>
              <a:ext uri="{FF2B5EF4-FFF2-40B4-BE49-F238E27FC236}">
                <a16:creationId xmlns:a16="http://schemas.microsoft.com/office/drawing/2014/main" id="{85C9766E-6BD1-4DD2-918E-B368FC1D5B85}"/>
              </a:ext>
            </a:extLst>
          </p:cNvPr>
          <p:cNvSpPr txBox="1"/>
          <p:nvPr/>
        </p:nvSpPr>
        <p:spPr>
          <a:xfrm>
            <a:off x="97496" y="4740910"/>
            <a:ext cx="1296666" cy="923330"/>
          </a:xfrm>
          <a:prstGeom prst="rect">
            <a:avLst/>
          </a:prstGeom>
          <a:noFill/>
        </p:spPr>
        <p:txBody>
          <a:bodyPr wrap="square" rtlCol="0">
            <a:spAutoFit/>
          </a:bodyPr>
          <a:lstStyle/>
          <a:p>
            <a:pPr algn="ctr"/>
            <a:r>
              <a:rPr lang="en-US" dirty="0"/>
              <a:t>ENM Coarse Graining</a:t>
            </a:r>
          </a:p>
        </p:txBody>
      </p:sp>
      <p:sp>
        <p:nvSpPr>
          <p:cNvPr id="11" name="TextBox 10">
            <a:extLst>
              <a:ext uri="{FF2B5EF4-FFF2-40B4-BE49-F238E27FC236}">
                <a16:creationId xmlns:a16="http://schemas.microsoft.com/office/drawing/2014/main" id="{EBD8A42B-98A7-407C-9D49-06AD311D7EE6}"/>
              </a:ext>
            </a:extLst>
          </p:cNvPr>
          <p:cNvSpPr txBox="1"/>
          <p:nvPr/>
        </p:nvSpPr>
        <p:spPr>
          <a:xfrm>
            <a:off x="5619572" y="2143473"/>
            <a:ext cx="1526069" cy="646331"/>
          </a:xfrm>
          <a:prstGeom prst="rect">
            <a:avLst/>
          </a:prstGeom>
          <a:noFill/>
        </p:spPr>
        <p:txBody>
          <a:bodyPr wrap="square" rtlCol="0">
            <a:spAutoFit/>
          </a:bodyPr>
          <a:lstStyle/>
          <a:p>
            <a:pPr algn="ctr"/>
            <a:r>
              <a:rPr lang="en-US" dirty="0"/>
              <a:t>No Outlier Removal</a:t>
            </a:r>
          </a:p>
        </p:txBody>
      </p:sp>
      <p:sp>
        <p:nvSpPr>
          <p:cNvPr id="12" name="TextBox 11">
            <a:extLst>
              <a:ext uri="{FF2B5EF4-FFF2-40B4-BE49-F238E27FC236}">
                <a16:creationId xmlns:a16="http://schemas.microsoft.com/office/drawing/2014/main" id="{3955F871-DA4A-43CD-81E8-E8E38135D2FA}"/>
              </a:ext>
            </a:extLst>
          </p:cNvPr>
          <p:cNvSpPr txBox="1"/>
          <p:nvPr/>
        </p:nvSpPr>
        <p:spPr>
          <a:xfrm>
            <a:off x="5230624" y="4879409"/>
            <a:ext cx="1526069" cy="646331"/>
          </a:xfrm>
          <a:prstGeom prst="rect">
            <a:avLst/>
          </a:prstGeom>
          <a:noFill/>
        </p:spPr>
        <p:txBody>
          <a:bodyPr wrap="square" rtlCol="0">
            <a:spAutoFit/>
          </a:bodyPr>
          <a:lstStyle/>
          <a:p>
            <a:pPr algn="ctr"/>
            <a:r>
              <a:rPr lang="en-US" dirty="0"/>
              <a:t>Subdivision Selection</a:t>
            </a:r>
          </a:p>
        </p:txBody>
      </p:sp>
    </p:spTree>
    <p:extLst>
      <p:ext uri="{BB962C8B-B14F-4D97-AF65-F5344CB8AC3E}">
        <p14:creationId xmlns:p14="http://schemas.microsoft.com/office/powerpoint/2010/main" val="2579415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AD348-E780-BF48-8842-4030740AAB3E}"/>
              </a:ext>
            </a:extLst>
          </p:cNvPr>
          <p:cNvSpPr>
            <a:spLocks noGrp="1"/>
          </p:cNvSpPr>
          <p:nvPr>
            <p:ph type="sldNum" idx="12"/>
          </p:nvPr>
        </p:nvSpPr>
        <p:spPr/>
        <p:txBody>
          <a:bodyPr/>
          <a:lstStyle/>
          <a:p>
            <a:fld id="{00000000-1234-1234-1234-123412341234}" type="slidenum">
              <a:rPr lang="en" smtClean="0"/>
              <a:pPr/>
              <a:t>21</a:t>
            </a:fld>
            <a:endParaRPr lang="en"/>
          </a:p>
        </p:txBody>
      </p:sp>
      <p:sp>
        <p:nvSpPr>
          <p:cNvPr id="5" name="Title 1">
            <a:extLst>
              <a:ext uri="{FF2B5EF4-FFF2-40B4-BE49-F238E27FC236}">
                <a16:creationId xmlns:a16="http://schemas.microsoft.com/office/drawing/2014/main" id="{B7E8D1BE-6E0C-DD46-8C81-912939C57C80}"/>
              </a:ext>
            </a:extLst>
          </p:cNvPr>
          <p:cNvSpPr>
            <a:spLocks noGrp="1"/>
          </p:cNvSpPr>
          <p:nvPr>
            <p:ph type="title"/>
          </p:nvPr>
        </p:nvSpPr>
        <p:spPr>
          <a:xfrm>
            <a:off x="415600" y="334749"/>
            <a:ext cx="11360800" cy="763500"/>
          </a:xfrm>
        </p:spPr>
        <p:txBody>
          <a:bodyPr/>
          <a:lstStyle/>
          <a:p>
            <a:pPr algn="ctr"/>
            <a:endParaRPr lang="en-US" dirty="0"/>
          </a:p>
        </p:txBody>
      </p:sp>
      <p:sp>
        <p:nvSpPr>
          <p:cNvPr id="9" name="Google Shape;155;p18">
            <a:extLst>
              <a:ext uri="{FF2B5EF4-FFF2-40B4-BE49-F238E27FC236}">
                <a16:creationId xmlns:a16="http://schemas.microsoft.com/office/drawing/2014/main" id="{CE9048F2-B297-B549-8CED-26A2FA4E2139}"/>
              </a:ext>
            </a:extLst>
          </p:cNvPr>
          <p:cNvSpPr txBox="1"/>
          <p:nvPr/>
        </p:nvSpPr>
        <p:spPr>
          <a:xfrm>
            <a:off x="1922544" y="6282801"/>
            <a:ext cx="8984735" cy="478683"/>
          </a:xfrm>
          <a:prstGeom prst="rect">
            <a:avLst/>
          </a:prstGeom>
          <a:noFill/>
          <a:ln>
            <a:noFill/>
          </a:ln>
        </p:spPr>
        <p:txBody>
          <a:bodyPr spcFirstLastPara="1" wrap="square" lIns="91425" tIns="91425" rIns="91425" bIns="91425" anchor="t" anchorCtr="0">
            <a:noAutofit/>
          </a:bodyPr>
          <a:lstStyle/>
          <a:p>
            <a:pPr algn="ctr"/>
            <a:r>
              <a:rPr lang="en-US" b="1" i="1" dirty="0" err="1"/>
              <a:t>Brown</a:t>
            </a:r>
            <a:r>
              <a:rPr lang="en-US" b="1" i="1" baseline="30000" dirty="0" err="1"/>
              <a:t>M</a:t>
            </a:r>
            <a:r>
              <a:rPr lang="en-US" dirty="0"/>
              <a:t> and Luque, In Preparation</a:t>
            </a:r>
            <a:endParaRPr lang="en" dirty="0"/>
          </a:p>
        </p:txBody>
      </p:sp>
      <p:sp>
        <p:nvSpPr>
          <p:cNvPr id="13" name="Google Shape;176;p19">
            <a:extLst>
              <a:ext uri="{FF2B5EF4-FFF2-40B4-BE49-F238E27FC236}">
                <a16:creationId xmlns:a16="http://schemas.microsoft.com/office/drawing/2014/main" id="{F6653F0F-203E-CD4A-9141-A4E18259099E}"/>
              </a:ext>
            </a:extLst>
          </p:cNvPr>
          <p:cNvSpPr txBox="1"/>
          <p:nvPr/>
        </p:nvSpPr>
        <p:spPr>
          <a:xfrm>
            <a:off x="697053" y="1206296"/>
            <a:ext cx="1790490" cy="593520"/>
          </a:xfrm>
          <a:prstGeom prst="rect">
            <a:avLst/>
          </a:prstGeom>
          <a:noFill/>
          <a:ln>
            <a:noFill/>
          </a:ln>
        </p:spPr>
        <p:txBody>
          <a:bodyPr spcFirstLastPara="1" wrap="square" lIns="91425" tIns="91425" rIns="91425" bIns="91425" anchor="t" anchorCtr="0">
            <a:noAutofit/>
          </a:bodyPr>
          <a:lstStyle/>
          <a:p>
            <a:pPr algn="ctr"/>
            <a:r>
              <a:rPr lang="en" sz="1600" dirty="0"/>
              <a:t>Atomic model</a:t>
            </a:r>
            <a:endParaRPr sz="1600" dirty="0"/>
          </a:p>
        </p:txBody>
      </p:sp>
      <p:sp>
        <p:nvSpPr>
          <p:cNvPr id="14" name="Google Shape;69;p14">
            <a:extLst>
              <a:ext uri="{FF2B5EF4-FFF2-40B4-BE49-F238E27FC236}">
                <a16:creationId xmlns:a16="http://schemas.microsoft.com/office/drawing/2014/main" id="{05BB7809-80FC-D941-B30E-EFA67F9AC202}"/>
              </a:ext>
            </a:extLst>
          </p:cNvPr>
          <p:cNvSpPr/>
          <p:nvPr/>
        </p:nvSpPr>
        <p:spPr>
          <a:xfrm>
            <a:off x="2892923" y="2357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176;p19">
            <a:extLst>
              <a:ext uri="{FF2B5EF4-FFF2-40B4-BE49-F238E27FC236}">
                <a16:creationId xmlns:a16="http://schemas.microsoft.com/office/drawing/2014/main" id="{1A193D82-555B-1645-B10D-ADBC140BFB83}"/>
              </a:ext>
            </a:extLst>
          </p:cNvPr>
          <p:cNvSpPr txBox="1"/>
          <p:nvPr/>
        </p:nvSpPr>
        <p:spPr>
          <a:xfrm>
            <a:off x="3719083" y="1140492"/>
            <a:ext cx="2783295" cy="593520"/>
          </a:xfrm>
          <a:prstGeom prst="rect">
            <a:avLst/>
          </a:prstGeom>
          <a:noFill/>
          <a:ln>
            <a:noFill/>
          </a:ln>
        </p:spPr>
        <p:txBody>
          <a:bodyPr spcFirstLastPara="1" wrap="square" lIns="91425" tIns="91425" rIns="91425" bIns="91425" anchor="t" anchorCtr="0">
            <a:noAutofit/>
          </a:bodyPr>
          <a:lstStyle/>
          <a:p>
            <a:pPr algn="ctr"/>
            <a:r>
              <a:rPr lang="en" sz="1600" dirty="0"/>
              <a:t>Elastic Network Model</a:t>
            </a:r>
            <a:endParaRPr sz="1600" dirty="0"/>
          </a:p>
        </p:txBody>
      </p:sp>
      <p:sp>
        <p:nvSpPr>
          <p:cNvPr id="18" name="Google Shape;176;p19">
            <a:extLst>
              <a:ext uri="{FF2B5EF4-FFF2-40B4-BE49-F238E27FC236}">
                <a16:creationId xmlns:a16="http://schemas.microsoft.com/office/drawing/2014/main" id="{A8C5125F-E65E-254E-BC9D-26588734F279}"/>
              </a:ext>
            </a:extLst>
          </p:cNvPr>
          <p:cNvSpPr txBox="1"/>
          <p:nvPr/>
        </p:nvSpPr>
        <p:spPr>
          <a:xfrm>
            <a:off x="8608662" y="1384521"/>
            <a:ext cx="2783295" cy="593520"/>
          </a:xfrm>
          <a:prstGeom prst="rect">
            <a:avLst/>
          </a:prstGeom>
          <a:noFill/>
          <a:ln>
            <a:noFill/>
          </a:ln>
        </p:spPr>
        <p:txBody>
          <a:bodyPr spcFirstLastPara="1" wrap="square" lIns="91425" tIns="91425" rIns="91425" bIns="91425" anchor="t" anchorCtr="0">
            <a:noAutofit/>
          </a:bodyPr>
          <a:lstStyle/>
          <a:p>
            <a:pPr algn="ctr"/>
            <a:r>
              <a:rPr lang="en" sz="1600" dirty="0"/>
              <a:t>Normal modes analysis</a:t>
            </a:r>
            <a:endParaRPr sz="1600" dirty="0"/>
          </a:p>
        </p:txBody>
      </p:sp>
      <p:sp>
        <p:nvSpPr>
          <p:cNvPr id="19" name="Google Shape;69;p14">
            <a:extLst>
              <a:ext uri="{FF2B5EF4-FFF2-40B4-BE49-F238E27FC236}">
                <a16:creationId xmlns:a16="http://schemas.microsoft.com/office/drawing/2014/main" id="{B7E341DA-2CA6-A74D-AF0C-3CC23858DDCF}"/>
              </a:ext>
            </a:extLst>
          </p:cNvPr>
          <p:cNvSpPr/>
          <p:nvPr/>
        </p:nvSpPr>
        <p:spPr>
          <a:xfrm>
            <a:off x="7296384" y="2333401"/>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Left-Right Arrow 19">
            <a:extLst>
              <a:ext uri="{FF2B5EF4-FFF2-40B4-BE49-F238E27FC236}">
                <a16:creationId xmlns:a16="http://schemas.microsoft.com/office/drawing/2014/main" id="{96CDBDD4-0B5C-BE41-A431-35A3B13C84DC}"/>
              </a:ext>
            </a:extLst>
          </p:cNvPr>
          <p:cNvSpPr/>
          <p:nvPr/>
        </p:nvSpPr>
        <p:spPr>
          <a:xfrm rot="5400000">
            <a:off x="8583257" y="3487090"/>
            <a:ext cx="478684" cy="256032"/>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24" name="Google Shape;69;p14">
            <a:extLst>
              <a:ext uri="{FF2B5EF4-FFF2-40B4-BE49-F238E27FC236}">
                <a16:creationId xmlns:a16="http://schemas.microsoft.com/office/drawing/2014/main" id="{B8253DE2-FF8C-8147-9A9F-2F26F5ED32C5}"/>
              </a:ext>
            </a:extLst>
          </p:cNvPr>
          <p:cNvSpPr/>
          <p:nvPr/>
        </p:nvSpPr>
        <p:spPr>
          <a:xfrm rot="10800000">
            <a:off x="7217345" y="472270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69;p14">
            <a:extLst>
              <a:ext uri="{FF2B5EF4-FFF2-40B4-BE49-F238E27FC236}">
                <a16:creationId xmlns:a16="http://schemas.microsoft.com/office/drawing/2014/main" id="{D20666CA-2FAF-AF4E-AF5B-0A02C0D20E81}"/>
              </a:ext>
            </a:extLst>
          </p:cNvPr>
          <p:cNvSpPr/>
          <p:nvPr/>
        </p:nvSpPr>
        <p:spPr>
          <a:xfrm rot="10800000">
            <a:off x="2722247" y="4749294"/>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176;p19">
            <a:extLst>
              <a:ext uri="{FF2B5EF4-FFF2-40B4-BE49-F238E27FC236}">
                <a16:creationId xmlns:a16="http://schemas.microsoft.com/office/drawing/2014/main" id="{E7196808-BD40-4340-A239-A28BE272FD90}"/>
              </a:ext>
            </a:extLst>
          </p:cNvPr>
          <p:cNvSpPr txBox="1"/>
          <p:nvPr/>
        </p:nvSpPr>
        <p:spPr>
          <a:xfrm>
            <a:off x="216032" y="3359133"/>
            <a:ext cx="2783295" cy="593520"/>
          </a:xfrm>
          <a:prstGeom prst="rect">
            <a:avLst/>
          </a:prstGeom>
          <a:noFill/>
          <a:ln>
            <a:noFill/>
          </a:ln>
        </p:spPr>
        <p:txBody>
          <a:bodyPr spcFirstLastPara="1" wrap="square" lIns="91425" tIns="91425" rIns="91425" bIns="91425" anchor="t" anchorCtr="0">
            <a:noAutofit/>
          </a:bodyPr>
          <a:lstStyle/>
          <a:p>
            <a:pPr algn="ctr"/>
            <a:r>
              <a:rPr lang="en" sz="1600" dirty="0"/>
              <a:t>Icosahedral lattice assignment</a:t>
            </a:r>
            <a:endParaRPr sz="1600" dirty="0"/>
          </a:p>
        </p:txBody>
      </p:sp>
      <p:sp>
        <p:nvSpPr>
          <p:cNvPr id="35" name="Google Shape;155;p18">
            <a:extLst>
              <a:ext uri="{FF2B5EF4-FFF2-40B4-BE49-F238E27FC236}">
                <a16:creationId xmlns:a16="http://schemas.microsoft.com/office/drawing/2014/main" id="{F894A66B-96AC-0A47-827C-398E8C4C5E5D}"/>
              </a:ext>
            </a:extLst>
          </p:cNvPr>
          <p:cNvSpPr txBox="1"/>
          <p:nvPr/>
        </p:nvSpPr>
        <p:spPr>
          <a:xfrm>
            <a:off x="-2676417" y="3896440"/>
            <a:ext cx="1901860" cy="2442265"/>
          </a:xfrm>
          <a:prstGeom prst="rect">
            <a:avLst/>
          </a:prstGeom>
          <a:noFill/>
          <a:ln>
            <a:noFill/>
          </a:ln>
        </p:spPr>
        <p:txBody>
          <a:bodyPr spcFirstLastPara="1" wrap="square" lIns="91425" tIns="91425" rIns="91425" bIns="91425" anchor="t" anchorCtr="0">
            <a:noAutofit/>
          </a:bodyPr>
          <a:lstStyle/>
          <a:p>
            <a:pPr marL="121917" indent="-121917">
              <a:buFont typeface="Arial" panose="020B0604020202020204" pitchFamily="34" charset="0"/>
              <a:buChar char="•"/>
            </a:pPr>
            <a:r>
              <a:rPr lang="en-US" sz="1600" dirty="0" err="1"/>
              <a:t>Eyal</a:t>
            </a:r>
            <a:r>
              <a:rPr lang="en-US" sz="1600" dirty="0"/>
              <a:t> et al </a:t>
            </a:r>
            <a:r>
              <a:rPr lang="en-US" sz="1600" dirty="0" err="1"/>
              <a:t>Bionformatics</a:t>
            </a:r>
            <a:r>
              <a:rPr lang="en-US" sz="1600" dirty="0"/>
              <a:t> 2006</a:t>
            </a:r>
          </a:p>
          <a:p>
            <a:pPr marL="121917" indent="-121917">
              <a:buFont typeface="Arial" panose="020B0604020202020204" pitchFamily="34" charset="0"/>
              <a:buChar char="•"/>
            </a:pPr>
            <a:r>
              <a:rPr lang="en-US" sz="1600" dirty="0" err="1"/>
              <a:t>Bahar</a:t>
            </a:r>
            <a:r>
              <a:rPr lang="en-US" sz="1600" dirty="0"/>
              <a:t> et al Chem Rev 2010</a:t>
            </a:r>
          </a:p>
          <a:p>
            <a:pPr marL="121917" indent="-121917">
              <a:buFont typeface="Arial" panose="020B0604020202020204" pitchFamily="34" charset="0"/>
              <a:buChar char="•"/>
            </a:pPr>
            <a:r>
              <a:rPr lang="en-US" sz="1600" dirty="0" err="1"/>
              <a:t>Polles</a:t>
            </a:r>
            <a:r>
              <a:rPr lang="en-US" sz="1600" dirty="0"/>
              <a:t> et al. </a:t>
            </a:r>
            <a:r>
              <a:rPr lang="en-US" sz="1600" dirty="0" err="1"/>
              <a:t>PLoS</a:t>
            </a:r>
            <a:r>
              <a:rPr lang="en-US" sz="1600" dirty="0"/>
              <a:t> Comp Bio 2013</a:t>
            </a:r>
          </a:p>
          <a:p>
            <a:pPr marL="121917" indent="-121917">
              <a:buFont typeface="Arial" panose="020B0604020202020204" pitchFamily="34" charset="0"/>
              <a:buChar char="•"/>
            </a:pPr>
            <a:r>
              <a:rPr lang="en-US" sz="1600" dirty="0" err="1"/>
              <a:t>Ponzoni</a:t>
            </a:r>
            <a:r>
              <a:rPr lang="en-US" sz="1600" dirty="0"/>
              <a:t> et al Structure 2015</a:t>
            </a:r>
          </a:p>
          <a:p>
            <a:pPr marL="121917" indent="-121917">
              <a:buFont typeface="Arial" panose="020B0604020202020204" pitchFamily="34" charset="0"/>
              <a:buChar char="•"/>
            </a:pPr>
            <a:endParaRPr lang="en" sz="1600" dirty="0"/>
          </a:p>
        </p:txBody>
      </p:sp>
      <p:pic>
        <p:nvPicPr>
          <p:cNvPr id="37" name="Picture 36">
            <a:extLst>
              <a:ext uri="{FF2B5EF4-FFF2-40B4-BE49-F238E27FC236}">
                <a16:creationId xmlns:a16="http://schemas.microsoft.com/office/drawing/2014/main" id="{1E566697-9974-4D05-B7B3-91A46F77D313}"/>
              </a:ext>
            </a:extLst>
          </p:cNvPr>
          <p:cNvPicPr>
            <a:picLocks noChangeAspect="1"/>
          </p:cNvPicPr>
          <p:nvPr/>
        </p:nvPicPr>
        <p:blipFill>
          <a:blip r:embed="rId3"/>
          <a:stretch>
            <a:fillRect/>
          </a:stretch>
        </p:blipFill>
        <p:spPr>
          <a:xfrm>
            <a:off x="4243742" y="1570575"/>
            <a:ext cx="1852258" cy="1784825"/>
          </a:xfrm>
          <a:prstGeom prst="rect">
            <a:avLst/>
          </a:prstGeom>
        </p:spPr>
      </p:pic>
      <p:pic>
        <p:nvPicPr>
          <p:cNvPr id="38" name="Picture 37">
            <a:extLst>
              <a:ext uri="{FF2B5EF4-FFF2-40B4-BE49-F238E27FC236}">
                <a16:creationId xmlns:a16="http://schemas.microsoft.com/office/drawing/2014/main" id="{EDA02DC3-2357-4777-941A-1EFF4DDD7607}"/>
              </a:ext>
            </a:extLst>
          </p:cNvPr>
          <p:cNvPicPr>
            <a:picLocks noChangeAspect="1"/>
          </p:cNvPicPr>
          <p:nvPr/>
        </p:nvPicPr>
        <p:blipFill>
          <a:blip r:embed="rId4"/>
          <a:stretch>
            <a:fillRect/>
          </a:stretch>
        </p:blipFill>
        <p:spPr>
          <a:xfrm>
            <a:off x="618309" y="1599908"/>
            <a:ext cx="1910617" cy="1823226"/>
          </a:xfrm>
          <a:prstGeom prst="rect">
            <a:avLst/>
          </a:prstGeom>
        </p:spPr>
      </p:pic>
      <p:pic>
        <p:nvPicPr>
          <p:cNvPr id="39" name="Picture 38">
            <a:extLst>
              <a:ext uri="{FF2B5EF4-FFF2-40B4-BE49-F238E27FC236}">
                <a16:creationId xmlns:a16="http://schemas.microsoft.com/office/drawing/2014/main" id="{A11C7864-57E7-4CCB-8D19-5862A0151409}"/>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8114276" y="1931437"/>
            <a:ext cx="3772069" cy="3836797"/>
          </a:xfrm>
          <a:prstGeom prst="rect">
            <a:avLst/>
          </a:prstGeom>
        </p:spPr>
      </p:pic>
      <p:pic>
        <p:nvPicPr>
          <p:cNvPr id="40" name="Picture 39">
            <a:extLst>
              <a:ext uri="{FF2B5EF4-FFF2-40B4-BE49-F238E27FC236}">
                <a16:creationId xmlns:a16="http://schemas.microsoft.com/office/drawing/2014/main" id="{6FA4E165-D7F5-4F62-8673-BDD144AB3978}"/>
              </a:ext>
            </a:extLst>
          </p:cNvPr>
          <p:cNvPicPr>
            <a:picLocks noChangeAspect="1"/>
          </p:cNvPicPr>
          <p:nvPr/>
        </p:nvPicPr>
        <p:blipFill>
          <a:blip r:embed="rId6"/>
          <a:stretch>
            <a:fillRect/>
          </a:stretch>
        </p:blipFill>
        <p:spPr>
          <a:xfrm>
            <a:off x="305655" y="3725102"/>
            <a:ext cx="2341011" cy="2048385"/>
          </a:xfrm>
          <a:prstGeom prst="rect">
            <a:avLst/>
          </a:prstGeom>
        </p:spPr>
      </p:pic>
      <p:pic>
        <p:nvPicPr>
          <p:cNvPr id="12" name="Picture 11" descr="Graphical user interface, chart&#10;&#10;Description automatically generated">
            <a:extLst>
              <a:ext uri="{FF2B5EF4-FFF2-40B4-BE49-F238E27FC236}">
                <a16:creationId xmlns:a16="http://schemas.microsoft.com/office/drawing/2014/main" id="{7B5B8DCD-880F-48D7-8946-A8DDF3804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2527" y="3680132"/>
            <a:ext cx="3756819" cy="2348012"/>
          </a:xfrm>
          <a:prstGeom prst="rect">
            <a:avLst/>
          </a:prstGeom>
        </p:spPr>
      </p:pic>
      <p:sp>
        <p:nvSpPr>
          <p:cNvPr id="30" name="Google Shape;176;p19">
            <a:extLst>
              <a:ext uri="{FF2B5EF4-FFF2-40B4-BE49-F238E27FC236}">
                <a16:creationId xmlns:a16="http://schemas.microsoft.com/office/drawing/2014/main" id="{FA0D98A9-2D87-443C-85A0-A90E283088B3}"/>
              </a:ext>
            </a:extLst>
          </p:cNvPr>
          <p:cNvSpPr txBox="1"/>
          <p:nvPr/>
        </p:nvSpPr>
        <p:spPr>
          <a:xfrm>
            <a:off x="3838750" y="3375764"/>
            <a:ext cx="2783295" cy="593520"/>
          </a:xfrm>
          <a:prstGeom prst="rect">
            <a:avLst/>
          </a:prstGeom>
          <a:noFill/>
          <a:ln>
            <a:noFill/>
          </a:ln>
        </p:spPr>
        <p:txBody>
          <a:bodyPr spcFirstLastPara="1" wrap="square" lIns="91425" tIns="91425" rIns="91425" bIns="91425" anchor="t" anchorCtr="0">
            <a:noAutofit/>
          </a:bodyPr>
          <a:lstStyle/>
          <a:p>
            <a:pPr algn="ctr"/>
            <a:r>
              <a:rPr lang="en" sz="1600" dirty="0"/>
              <a:t>Scoring Subdivision</a:t>
            </a:r>
            <a:endParaRPr sz="1600" dirty="0"/>
          </a:p>
        </p:txBody>
      </p:sp>
    </p:spTree>
    <p:extLst>
      <p:ext uri="{BB962C8B-B14F-4D97-AF65-F5344CB8AC3E}">
        <p14:creationId xmlns:p14="http://schemas.microsoft.com/office/powerpoint/2010/main" val="293372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71B6-BA83-4570-8684-2649BE544608}"/>
              </a:ext>
            </a:extLst>
          </p:cNvPr>
          <p:cNvSpPr>
            <a:spLocks noGrp="1"/>
          </p:cNvSpPr>
          <p:nvPr>
            <p:ph type="title"/>
          </p:nvPr>
        </p:nvSpPr>
        <p:spPr/>
        <p:txBody>
          <a:bodyPr/>
          <a:lstStyle/>
          <a:p>
            <a:r>
              <a:rPr lang="en-US" dirty="0"/>
              <a:t>Performance</a:t>
            </a:r>
          </a:p>
        </p:txBody>
      </p:sp>
      <p:sp>
        <p:nvSpPr>
          <p:cNvPr id="4" name="Slide Number Placeholder 3">
            <a:extLst>
              <a:ext uri="{FF2B5EF4-FFF2-40B4-BE49-F238E27FC236}">
                <a16:creationId xmlns:a16="http://schemas.microsoft.com/office/drawing/2014/main" id="{4317EC74-509C-4BAA-B187-D7B6B99AFD60}"/>
              </a:ext>
            </a:extLst>
          </p:cNvPr>
          <p:cNvSpPr>
            <a:spLocks noGrp="1"/>
          </p:cNvSpPr>
          <p:nvPr>
            <p:ph type="sldNum" idx="12"/>
          </p:nvPr>
        </p:nvSpPr>
        <p:spPr/>
        <p:txBody>
          <a:bodyPr/>
          <a:lstStyle/>
          <a:p>
            <a:fld id="{00000000-1234-1234-1234-123412341234}" type="slidenum">
              <a:rPr lang="en" smtClean="0"/>
              <a:pPr/>
              <a:t>22</a:t>
            </a:fld>
            <a:endParaRPr lang="en"/>
          </a:p>
        </p:txBody>
      </p:sp>
      <p:grpSp>
        <p:nvGrpSpPr>
          <p:cNvPr id="7" name="Group 6">
            <a:extLst>
              <a:ext uri="{FF2B5EF4-FFF2-40B4-BE49-F238E27FC236}">
                <a16:creationId xmlns:a16="http://schemas.microsoft.com/office/drawing/2014/main" id="{CE20118E-F6B5-44D2-BF71-7FEF68AA4338}"/>
              </a:ext>
            </a:extLst>
          </p:cNvPr>
          <p:cNvGrpSpPr/>
          <p:nvPr/>
        </p:nvGrpSpPr>
        <p:grpSpPr>
          <a:xfrm>
            <a:off x="1263844" y="3933156"/>
            <a:ext cx="5743069" cy="2513464"/>
            <a:chOff x="2273542" y="2674706"/>
            <a:chExt cx="7735254" cy="276818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E9B441-7932-41BA-8C07-28869C795F5A}"/>
                    </a:ext>
                  </a:extLst>
                </p:cNvPr>
                <p:cNvSpPr txBox="1"/>
                <p:nvPr/>
              </p:nvSpPr>
              <p:spPr>
                <a:xfrm>
                  <a:off x="2273542" y="3317840"/>
                  <a:ext cx="4136901" cy="100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𝐻</m:t>
                                </m:r>
                              </m:e>
                            </m:acc>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𝑘</m:t>
                                </m:r>
                              </m:sub>
                            </m:sSub>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𝑘</m:t>
                                    </m:r>
                                  </m:sub>
                                  <m:sup>
                                    <m:r>
                                      <a:rPr lang="en-US" sz="2400" b="0" i="1" smtClean="0">
                                        <a:latin typeface="Cambria Math" panose="02040503050406030204" pitchFamily="18" charset="0"/>
                                        <a:ea typeface="Cambria Math" panose="02040503050406030204" pitchFamily="18" charset="0"/>
                                      </a:rPr>
                                      <m:t>2</m:t>
                                    </m:r>
                                  </m:sup>
                                </m:sSubSup>
                              </m:den>
                            </m:f>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m:t>
                            </m:r>
                          </m:e>
                        </m:nary>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𝑘</m:t>
                            </m:r>
                          </m:sub>
                        </m:sSub>
                      </m:oMath>
                    </m:oMathPara>
                  </a14:m>
                  <a:endParaRPr lang="en-US" sz="2400" dirty="0"/>
                </a:p>
              </p:txBody>
            </p:sp>
          </mc:Choice>
          <mc:Fallback xmlns="">
            <p:sp>
              <p:nvSpPr>
                <p:cNvPr id="8" name="TextBox 7">
                  <a:extLst>
                    <a:ext uri="{FF2B5EF4-FFF2-40B4-BE49-F238E27FC236}">
                      <a16:creationId xmlns:a16="http://schemas.microsoft.com/office/drawing/2014/main" id="{C6E9B441-7932-41BA-8C07-28869C795F5A}"/>
                    </a:ext>
                  </a:extLst>
                </p:cNvPr>
                <p:cNvSpPr txBox="1">
                  <a:spLocks noRot="1" noChangeAspect="1" noMove="1" noResize="1" noEditPoints="1" noAdjustHandles="1" noChangeArrowheads="1" noChangeShapeType="1" noTextEdit="1"/>
                </p:cNvSpPr>
                <p:nvPr/>
              </p:nvSpPr>
              <p:spPr>
                <a:xfrm>
                  <a:off x="2273542" y="3317840"/>
                  <a:ext cx="4136901" cy="1008224"/>
                </a:xfrm>
                <a:prstGeom prst="rect">
                  <a:avLst/>
                </a:prstGeom>
                <a:blipFill>
                  <a:blip r:embed="rId3"/>
                  <a:stretch>
                    <a:fillRect b="-9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7434DE9D-9369-4142-A83F-A5FD73681608}"/>
                </a:ext>
              </a:extLst>
            </p:cNvPr>
            <p:cNvSpPr/>
            <p:nvPr/>
          </p:nvSpPr>
          <p:spPr>
            <a:xfrm>
              <a:off x="4219662" y="3496113"/>
              <a:ext cx="570452" cy="11157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47EBA4D-AF09-4193-952D-DDCE6B72D0A8}"/>
                </a:ext>
              </a:extLst>
            </p:cNvPr>
            <p:cNvCxnSpPr>
              <a:cxnSpLocks/>
              <a:stCxn id="9" idx="2"/>
            </p:cNvCxnSpPr>
            <p:nvPr/>
          </p:nvCxnSpPr>
          <p:spPr>
            <a:xfrm>
              <a:off x="4504887" y="4611849"/>
              <a:ext cx="0" cy="41903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5A59E0-9DB8-47D4-82F0-059FADDFB417}"/>
                </a:ext>
              </a:extLst>
            </p:cNvPr>
            <p:cNvSpPr txBox="1"/>
            <p:nvPr/>
          </p:nvSpPr>
          <p:spPr>
            <a:xfrm>
              <a:off x="3292343" y="5030884"/>
              <a:ext cx="2181549"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Lowest Frequencies</a:t>
              </a:r>
            </a:p>
          </p:txBody>
        </p:sp>
        <p:sp>
          <p:nvSpPr>
            <p:cNvPr id="12" name="Rectangle 11">
              <a:extLst>
                <a:ext uri="{FF2B5EF4-FFF2-40B4-BE49-F238E27FC236}">
                  <a16:creationId xmlns:a16="http://schemas.microsoft.com/office/drawing/2014/main" id="{7BDC7DB1-F64A-48C9-B2C8-318CD4826AFA}"/>
                </a:ext>
              </a:extLst>
            </p:cNvPr>
            <p:cNvSpPr/>
            <p:nvPr/>
          </p:nvSpPr>
          <p:spPr>
            <a:xfrm>
              <a:off x="3649209" y="3317840"/>
              <a:ext cx="469785" cy="2894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A5A5D6-86F6-48ED-BEDD-9BF11691948D}"/>
                </a:ext>
              </a:extLst>
            </p:cNvPr>
            <p:cNvCxnSpPr>
              <a:cxnSpLocks/>
              <a:stCxn id="12" idx="0"/>
            </p:cNvCxnSpPr>
            <p:nvPr/>
          </p:nvCxnSpPr>
          <p:spPr>
            <a:xfrm flipV="1">
              <a:off x="3884101" y="2887898"/>
              <a:ext cx="8390" cy="42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A39D9A5-EB12-4D74-B296-B878D89926E5}"/>
                </a:ext>
              </a:extLst>
            </p:cNvPr>
            <p:cNvCxnSpPr>
              <a:cxnSpLocks/>
            </p:cNvCxnSpPr>
            <p:nvPr/>
          </p:nvCxnSpPr>
          <p:spPr>
            <a:xfrm>
              <a:off x="3909270" y="2877424"/>
              <a:ext cx="20972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FF7DEA-1443-46F0-88FB-7FC75DA9889F}"/>
                </a:ext>
              </a:extLst>
            </p:cNvPr>
            <p:cNvSpPr txBox="1"/>
            <p:nvPr/>
          </p:nvSpPr>
          <p:spPr>
            <a:xfrm>
              <a:off x="4177593" y="2674706"/>
              <a:ext cx="1427415"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 Of Modes</a:t>
              </a:r>
            </a:p>
          </p:txBody>
        </p:sp>
        <p:sp>
          <p:nvSpPr>
            <p:cNvPr id="16" name="Rectangle 15">
              <a:extLst>
                <a:ext uri="{FF2B5EF4-FFF2-40B4-BE49-F238E27FC236}">
                  <a16:creationId xmlns:a16="http://schemas.microsoft.com/office/drawing/2014/main" id="{E36F8919-C062-4DD9-8DC8-14DCA8D5E774}"/>
                </a:ext>
              </a:extLst>
            </p:cNvPr>
            <p:cNvSpPr/>
            <p:nvPr/>
          </p:nvSpPr>
          <p:spPr>
            <a:xfrm>
              <a:off x="4865483" y="3776285"/>
              <a:ext cx="1528177" cy="57760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4A004C-D940-4247-9265-349754382D0D}"/>
                </a:ext>
              </a:extLst>
            </p:cNvPr>
            <p:cNvCxnSpPr>
              <a:cxnSpLocks/>
              <a:stCxn id="16" idx="3"/>
            </p:cNvCxnSpPr>
            <p:nvPr/>
          </p:nvCxnSpPr>
          <p:spPr>
            <a:xfrm>
              <a:off x="6393660" y="4065086"/>
              <a:ext cx="53564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8A410D-CEDE-44B3-BD9A-B57A9BF7C6BE}"/>
                </a:ext>
              </a:extLst>
            </p:cNvPr>
            <p:cNvSpPr txBox="1"/>
            <p:nvPr/>
          </p:nvSpPr>
          <p:spPr>
            <a:xfrm>
              <a:off x="6993286" y="3869314"/>
              <a:ext cx="3015510"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Eigenvectors/Normal Modes</a:t>
              </a:r>
            </a:p>
          </p:txBody>
        </p:sp>
      </p:grpSp>
      <p:pic>
        <p:nvPicPr>
          <p:cNvPr id="19" name="Picture 18">
            <a:extLst>
              <a:ext uri="{FF2B5EF4-FFF2-40B4-BE49-F238E27FC236}">
                <a16:creationId xmlns:a16="http://schemas.microsoft.com/office/drawing/2014/main" id="{05C28ADB-230C-4D34-920B-E46393366015}"/>
              </a:ext>
            </a:extLst>
          </p:cNvPr>
          <p:cNvPicPr>
            <a:picLocks noChangeAspect="1"/>
          </p:cNvPicPr>
          <p:nvPr/>
        </p:nvPicPr>
        <p:blipFill>
          <a:blip r:embed="rId4"/>
          <a:stretch>
            <a:fillRect/>
          </a:stretch>
        </p:blipFill>
        <p:spPr>
          <a:xfrm>
            <a:off x="1348290" y="1668093"/>
            <a:ext cx="3962953" cy="1705213"/>
          </a:xfrm>
          <a:prstGeom prst="rect">
            <a:avLst/>
          </a:prstGeom>
        </p:spPr>
      </p:pic>
      <p:pic>
        <p:nvPicPr>
          <p:cNvPr id="5122" name="Picture 2" descr="Extreme eigenvalues of Erdos-Rényi random graphs">
            <a:extLst>
              <a:ext uri="{FF2B5EF4-FFF2-40B4-BE49-F238E27FC236}">
                <a16:creationId xmlns:a16="http://schemas.microsoft.com/office/drawing/2014/main" id="{AA558F55-4078-4F4E-82B6-579F968C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5409" y="608033"/>
            <a:ext cx="4667002" cy="23043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B33235E-A04C-47C1-B34E-19A5F925A009}"/>
              </a:ext>
            </a:extLst>
          </p:cNvPr>
          <p:cNvPicPr>
            <a:picLocks noChangeAspect="1"/>
          </p:cNvPicPr>
          <p:nvPr/>
        </p:nvPicPr>
        <p:blipFill>
          <a:blip r:embed="rId6"/>
          <a:stretch>
            <a:fillRect/>
          </a:stretch>
        </p:blipFill>
        <p:spPr>
          <a:xfrm>
            <a:off x="8028117" y="3054173"/>
            <a:ext cx="2683761" cy="3029275"/>
          </a:xfrm>
          <a:prstGeom prst="rect">
            <a:avLst/>
          </a:prstGeom>
        </p:spPr>
      </p:pic>
      <p:sp>
        <p:nvSpPr>
          <p:cNvPr id="22" name="TextBox 21">
            <a:extLst>
              <a:ext uri="{FF2B5EF4-FFF2-40B4-BE49-F238E27FC236}">
                <a16:creationId xmlns:a16="http://schemas.microsoft.com/office/drawing/2014/main" id="{810C942A-9913-453D-AFA7-5DF12A5A4D3A}"/>
              </a:ext>
            </a:extLst>
          </p:cNvPr>
          <p:cNvSpPr txBox="1"/>
          <p:nvPr/>
        </p:nvSpPr>
        <p:spPr>
          <a:xfrm>
            <a:off x="8457408" y="6195784"/>
            <a:ext cx="1825180" cy="369332"/>
          </a:xfrm>
          <a:prstGeom prst="rect">
            <a:avLst/>
          </a:prstGeom>
          <a:noFill/>
        </p:spPr>
        <p:txBody>
          <a:bodyPr wrap="none" rtlCol="0">
            <a:spAutoFit/>
          </a:bodyPr>
          <a:lstStyle/>
          <a:p>
            <a:r>
              <a:rPr lang="en-US" dirty="0"/>
              <a:t>Yu, Shi, IEEE 2003</a:t>
            </a:r>
          </a:p>
        </p:txBody>
      </p:sp>
      <p:sp>
        <p:nvSpPr>
          <p:cNvPr id="20" name="TextBox 19">
            <a:extLst>
              <a:ext uri="{FF2B5EF4-FFF2-40B4-BE49-F238E27FC236}">
                <a16:creationId xmlns:a16="http://schemas.microsoft.com/office/drawing/2014/main" id="{BF9EC89C-5044-476F-9641-F718584B3E72}"/>
              </a:ext>
            </a:extLst>
          </p:cNvPr>
          <p:cNvSpPr txBox="1"/>
          <p:nvPr/>
        </p:nvSpPr>
        <p:spPr>
          <a:xfrm>
            <a:off x="106581" y="2091516"/>
            <a:ext cx="1376338" cy="646331"/>
          </a:xfrm>
          <a:prstGeom prst="rect">
            <a:avLst/>
          </a:prstGeom>
          <a:noFill/>
        </p:spPr>
        <p:txBody>
          <a:bodyPr wrap="none" rtlCol="0">
            <a:spAutoFit/>
          </a:bodyPr>
          <a:lstStyle/>
          <a:p>
            <a:pPr algn="ctr"/>
            <a:r>
              <a:rPr lang="en-US" dirty="0"/>
              <a:t>Constructing</a:t>
            </a:r>
          </a:p>
          <a:p>
            <a:pPr algn="ctr"/>
            <a:r>
              <a:rPr lang="en-US" dirty="0"/>
              <a:t>Hessian</a:t>
            </a:r>
          </a:p>
        </p:txBody>
      </p:sp>
      <p:sp>
        <p:nvSpPr>
          <p:cNvPr id="24" name="TextBox 23">
            <a:extLst>
              <a:ext uri="{FF2B5EF4-FFF2-40B4-BE49-F238E27FC236}">
                <a16:creationId xmlns:a16="http://schemas.microsoft.com/office/drawing/2014/main" id="{32B792E9-F51C-418B-8A6A-8597BF79D41D}"/>
              </a:ext>
            </a:extLst>
          </p:cNvPr>
          <p:cNvSpPr txBox="1"/>
          <p:nvPr/>
        </p:nvSpPr>
        <p:spPr>
          <a:xfrm>
            <a:off x="25172" y="4505641"/>
            <a:ext cx="1445287" cy="923330"/>
          </a:xfrm>
          <a:prstGeom prst="rect">
            <a:avLst/>
          </a:prstGeom>
          <a:noFill/>
        </p:spPr>
        <p:txBody>
          <a:bodyPr wrap="square" rtlCol="0">
            <a:spAutoFit/>
          </a:bodyPr>
          <a:lstStyle/>
          <a:p>
            <a:pPr algn="ctr"/>
            <a:r>
              <a:rPr lang="en-US" dirty="0"/>
              <a:t>Calculate Normal</a:t>
            </a:r>
          </a:p>
          <a:p>
            <a:pPr algn="ctr"/>
            <a:r>
              <a:rPr lang="en-US" dirty="0"/>
              <a:t>Modes</a:t>
            </a:r>
          </a:p>
        </p:txBody>
      </p:sp>
    </p:spTree>
    <p:extLst>
      <p:ext uri="{BB962C8B-B14F-4D97-AF65-F5344CB8AC3E}">
        <p14:creationId xmlns:p14="http://schemas.microsoft.com/office/powerpoint/2010/main" val="2357605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5E76-0E97-4A88-8B70-C11C438278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2AFA28-C345-4520-96F2-25CB356EDFA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9DB315-B4DD-4E9E-A9FC-4B13EB95827A}"/>
              </a:ext>
            </a:extLst>
          </p:cNvPr>
          <p:cNvSpPr>
            <a:spLocks noGrp="1"/>
          </p:cNvSpPr>
          <p:nvPr>
            <p:ph type="sldNum" sz="quarter" idx="12"/>
          </p:nvPr>
        </p:nvSpPr>
        <p:spPr/>
        <p:txBody>
          <a:bodyPr/>
          <a:lstStyle/>
          <a:p>
            <a:fld id="{73431E9C-6E44-480D-9D0B-0C7FADD89102}" type="slidenum">
              <a:rPr lang="en-US" smtClean="0"/>
              <a:t>23</a:t>
            </a:fld>
            <a:endParaRPr lang="en-US"/>
          </a:p>
        </p:txBody>
      </p:sp>
      <p:graphicFrame>
        <p:nvGraphicFramePr>
          <p:cNvPr id="5" name="Table 4">
            <a:extLst>
              <a:ext uri="{FF2B5EF4-FFF2-40B4-BE49-F238E27FC236}">
                <a16:creationId xmlns:a16="http://schemas.microsoft.com/office/drawing/2014/main" id="{25C58E06-333D-4CA4-9893-EECE8EFAE1D8}"/>
              </a:ext>
            </a:extLst>
          </p:cNvPr>
          <p:cNvGraphicFramePr>
            <a:graphicFrameLocks noGrp="1"/>
          </p:cNvGraphicFramePr>
          <p:nvPr>
            <p:extLst>
              <p:ext uri="{D42A27DB-BD31-4B8C-83A1-F6EECF244321}">
                <p14:modId xmlns:p14="http://schemas.microsoft.com/office/powerpoint/2010/main" val="2186272175"/>
              </p:ext>
            </p:extLst>
          </p:nvPr>
        </p:nvGraphicFramePr>
        <p:xfrm>
          <a:off x="5907024" y="1955349"/>
          <a:ext cx="4895088" cy="4136340"/>
        </p:xfrm>
        <a:graphic>
          <a:graphicData uri="http://schemas.openxmlformats.org/drawingml/2006/table">
            <a:tbl>
              <a:tblPr firstRow="1" bandRow="1">
                <a:tableStyleId>{FABFCF23-3B69-468F-B69F-88F6DE6A72F2}</a:tableStyleId>
              </a:tblPr>
              <a:tblGrid>
                <a:gridCol w="1223772">
                  <a:extLst>
                    <a:ext uri="{9D8B030D-6E8A-4147-A177-3AD203B41FA5}">
                      <a16:colId xmlns:a16="http://schemas.microsoft.com/office/drawing/2014/main" val="594235393"/>
                    </a:ext>
                  </a:extLst>
                </a:gridCol>
                <a:gridCol w="515469">
                  <a:extLst>
                    <a:ext uri="{9D8B030D-6E8A-4147-A177-3AD203B41FA5}">
                      <a16:colId xmlns:a16="http://schemas.microsoft.com/office/drawing/2014/main" val="2428390788"/>
                    </a:ext>
                  </a:extLst>
                </a:gridCol>
                <a:gridCol w="1513167">
                  <a:extLst>
                    <a:ext uri="{9D8B030D-6E8A-4147-A177-3AD203B41FA5}">
                      <a16:colId xmlns:a16="http://schemas.microsoft.com/office/drawing/2014/main" val="1716438083"/>
                    </a:ext>
                  </a:extLst>
                </a:gridCol>
                <a:gridCol w="1642680">
                  <a:extLst>
                    <a:ext uri="{9D8B030D-6E8A-4147-A177-3AD203B41FA5}">
                      <a16:colId xmlns:a16="http://schemas.microsoft.com/office/drawing/2014/main" val="636645764"/>
                    </a:ext>
                  </a:extLst>
                </a:gridCol>
              </a:tblGrid>
              <a:tr h="318180">
                <a:tc>
                  <a:txBody>
                    <a:bodyPr/>
                    <a:lstStyle/>
                    <a:p>
                      <a:r>
                        <a:rPr lang="en-US" sz="1200" dirty="0"/>
                        <a:t>Capsid</a:t>
                      </a:r>
                    </a:p>
                  </a:txBody>
                  <a:tcPr marL="62677" marR="62677" marT="31339" marB="31339"/>
                </a:tc>
                <a:tc>
                  <a:txBody>
                    <a:bodyPr/>
                    <a:lstStyle/>
                    <a:p>
                      <a:r>
                        <a:rPr lang="en-US" sz="1200" dirty="0"/>
                        <a:t>T #</a:t>
                      </a:r>
                    </a:p>
                  </a:txBody>
                  <a:tcPr marL="62677" marR="62677" marT="31339" marB="31339"/>
                </a:tc>
                <a:tc>
                  <a:txBody>
                    <a:bodyPr/>
                    <a:lstStyle/>
                    <a:p>
                      <a:r>
                        <a:rPr lang="en-US" sz="1200" dirty="0"/>
                        <a:t>Additional Proteins</a:t>
                      </a:r>
                    </a:p>
                  </a:txBody>
                  <a:tcPr marL="62677" marR="62677" marT="31339" marB="31339"/>
                </a:tc>
                <a:tc>
                  <a:txBody>
                    <a:bodyPr/>
                    <a:lstStyle/>
                    <a:p>
                      <a:r>
                        <a:rPr lang="en-US" sz="1200" dirty="0"/>
                        <a:t>Result</a:t>
                      </a:r>
                    </a:p>
                  </a:txBody>
                  <a:tcPr marL="62677" marR="62677" marT="31339" marB="31339"/>
                </a:tc>
                <a:extLst>
                  <a:ext uri="{0D108BD9-81ED-4DB2-BD59-A6C34878D82A}">
                    <a16:rowId xmlns:a16="http://schemas.microsoft.com/office/drawing/2014/main" val="1128636686"/>
                  </a:ext>
                </a:extLst>
              </a:tr>
              <a:tr h="318180">
                <a:tc>
                  <a:txBody>
                    <a:bodyPr/>
                    <a:lstStyle/>
                    <a:p>
                      <a:r>
                        <a:rPr lang="en-US" sz="1200" dirty="0"/>
                        <a:t>Th. Maritima</a:t>
                      </a:r>
                    </a:p>
                  </a:txBody>
                  <a:tcPr marL="62677" marR="62677" marT="31339" marB="31339"/>
                </a:tc>
                <a:tc>
                  <a:txBody>
                    <a:bodyPr/>
                    <a:lstStyle/>
                    <a:p>
                      <a:r>
                        <a:rPr lang="en-US" sz="1200" dirty="0"/>
                        <a:t>1</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613813916"/>
                  </a:ext>
                </a:extLst>
              </a:tr>
              <a:tr h="318180">
                <a:tc>
                  <a:txBody>
                    <a:bodyPr/>
                    <a:lstStyle/>
                    <a:p>
                      <a:r>
                        <a:rPr lang="en-US" sz="1200" dirty="0" err="1"/>
                        <a:t>Pyr</a:t>
                      </a:r>
                      <a:r>
                        <a:rPr lang="en-US" sz="1200" dirty="0"/>
                        <a:t>. </a:t>
                      </a:r>
                      <a:r>
                        <a:rPr lang="en-US" sz="1200" dirty="0" err="1"/>
                        <a:t>Furiosus</a:t>
                      </a:r>
                      <a:endParaRPr lang="en-US" sz="1200" dirty="0"/>
                    </a:p>
                  </a:txBody>
                  <a:tcPr marL="62677" marR="62677" marT="31339" marB="31339"/>
                </a:tc>
                <a:tc>
                  <a:txBody>
                    <a:bodyPr/>
                    <a:lstStyle/>
                    <a:p>
                      <a:r>
                        <a:rPr lang="en-US" sz="1200" dirty="0"/>
                        <a:t>3</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820855541"/>
                  </a:ext>
                </a:extLst>
              </a:tr>
              <a:tr h="318180">
                <a:tc>
                  <a:txBody>
                    <a:bodyPr/>
                    <a:lstStyle/>
                    <a:p>
                      <a:r>
                        <a:rPr lang="en-US" sz="1200" dirty="0" err="1"/>
                        <a:t>Myx</a:t>
                      </a:r>
                      <a:r>
                        <a:rPr lang="en-US" sz="1200" dirty="0"/>
                        <a:t>. Xanthus</a:t>
                      </a:r>
                    </a:p>
                  </a:txBody>
                  <a:tcPr marL="62677" marR="62677" marT="31339" marB="31339"/>
                </a:tc>
                <a:tc>
                  <a:txBody>
                    <a:bodyPr/>
                    <a:lstStyle/>
                    <a:p>
                      <a:r>
                        <a:rPr lang="en-US" sz="1200" dirty="0"/>
                        <a:t>3</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3491022057"/>
                  </a:ext>
                </a:extLst>
              </a:tr>
              <a:tr h="318180">
                <a:tc>
                  <a:txBody>
                    <a:bodyPr/>
                    <a:lstStyle/>
                    <a:p>
                      <a:r>
                        <a:rPr lang="en-US" sz="1200" dirty="0"/>
                        <a:t>Quasi. Thermo.</a:t>
                      </a:r>
                    </a:p>
                  </a:txBody>
                  <a:tcPr marL="62677" marR="62677" marT="31339" marB="31339"/>
                </a:tc>
                <a:tc>
                  <a:txBody>
                    <a:bodyPr/>
                    <a:lstStyle/>
                    <a:p>
                      <a:r>
                        <a:rPr lang="en-US" sz="1200" dirty="0"/>
                        <a:t>4</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3079363125"/>
                  </a:ext>
                </a:extLst>
              </a:tr>
              <a:tr h="318180">
                <a:tc>
                  <a:txBody>
                    <a:bodyPr/>
                    <a:lstStyle/>
                    <a:p>
                      <a:r>
                        <a:rPr lang="en-US" sz="1200" dirty="0"/>
                        <a:t>P22 Mature</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1534489813"/>
                  </a:ext>
                </a:extLst>
              </a:tr>
              <a:tr h="318180">
                <a:tc>
                  <a:txBody>
                    <a:bodyPr/>
                    <a:lstStyle/>
                    <a:p>
                      <a:r>
                        <a:rPr lang="en-US" sz="1200" dirty="0"/>
                        <a:t>Phage Sf6</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2363475702"/>
                  </a:ext>
                </a:extLst>
              </a:tr>
              <a:tr h="318180">
                <a:tc>
                  <a:txBody>
                    <a:bodyPr/>
                    <a:lstStyle/>
                    <a:p>
                      <a:r>
                        <a:rPr lang="en-US" sz="1200" dirty="0"/>
                        <a:t>Phage T7</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1536492073"/>
                  </a:ext>
                </a:extLst>
              </a:tr>
              <a:tr h="318180">
                <a:tc>
                  <a:txBody>
                    <a:bodyPr/>
                    <a:lstStyle/>
                    <a:p>
                      <a:r>
                        <a:rPr lang="en-US" sz="1200" dirty="0"/>
                        <a:t>Bordetella</a:t>
                      </a:r>
                    </a:p>
                  </a:txBody>
                  <a:tcPr marL="62677" marR="62677" marT="31339" marB="31339"/>
                </a:tc>
                <a:tc>
                  <a:txBody>
                    <a:bodyPr/>
                    <a:lstStyle/>
                    <a:p>
                      <a:r>
                        <a:rPr lang="en-US" sz="1200" dirty="0"/>
                        <a:t>7</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3401653808"/>
                  </a:ext>
                </a:extLst>
              </a:tr>
              <a:tr h="318180">
                <a:tc>
                  <a:txBody>
                    <a:bodyPr/>
                    <a:lstStyle/>
                    <a:p>
                      <a:r>
                        <a:rPr lang="en-US" sz="1200" dirty="0" err="1"/>
                        <a:t>Siphov</a:t>
                      </a:r>
                      <a:r>
                        <a:rPr lang="en-US" sz="1200" dirty="0"/>
                        <a:t>. Mic1</a:t>
                      </a:r>
                    </a:p>
                  </a:txBody>
                  <a:tcPr marL="62677" marR="62677" marT="31339" marB="31339"/>
                </a:tc>
                <a:tc>
                  <a:txBody>
                    <a:bodyPr/>
                    <a:lstStyle/>
                    <a:p>
                      <a:r>
                        <a:rPr lang="en-US" sz="1200" dirty="0"/>
                        <a:t>7</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690514852"/>
                  </a:ext>
                </a:extLst>
              </a:tr>
              <a:tr h="318180">
                <a:tc>
                  <a:txBody>
                    <a:bodyPr/>
                    <a:lstStyle/>
                    <a:p>
                      <a:r>
                        <a:rPr lang="en-US" sz="1200" dirty="0"/>
                        <a:t>Sipho. TW1</a:t>
                      </a:r>
                    </a:p>
                  </a:txBody>
                  <a:tcPr marL="62677" marR="62677" marT="31339" marB="31339"/>
                </a:tc>
                <a:tc>
                  <a:txBody>
                    <a:bodyPr/>
                    <a:lstStyle/>
                    <a:p>
                      <a:r>
                        <a:rPr lang="en-US" sz="1200" dirty="0"/>
                        <a:t>7</a:t>
                      </a:r>
                    </a:p>
                  </a:txBody>
                  <a:tcPr marL="62677" marR="62677" marT="31339" marB="31339"/>
                </a:tc>
                <a:tc>
                  <a:txBody>
                    <a:bodyPr/>
                    <a:lstStyle/>
                    <a:p>
                      <a:r>
                        <a:rPr lang="en-US" sz="1200" dirty="0"/>
                        <a:t>3-Fold Axis</a:t>
                      </a:r>
                    </a:p>
                  </a:txBody>
                  <a:tcPr marL="62677" marR="62677" marT="31339" marB="31339"/>
                </a:tc>
                <a:tc>
                  <a:txBody>
                    <a:bodyPr/>
                    <a:lstStyle/>
                    <a:p>
                      <a:r>
                        <a:rPr lang="en-US" sz="1200" dirty="0"/>
                        <a:t>Trihexagonal</a:t>
                      </a:r>
                    </a:p>
                  </a:txBody>
                  <a:tcPr marL="62677" marR="62677" marT="31339" marB="31339"/>
                </a:tc>
                <a:extLst>
                  <a:ext uri="{0D108BD9-81ED-4DB2-BD59-A6C34878D82A}">
                    <a16:rowId xmlns:a16="http://schemas.microsoft.com/office/drawing/2014/main" val="3813973237"/>
                  </a:ext>
                </a:extLst>
              </a:tr>
              <a:tr h="318180">
                <a:tc>
                  <a:txBody>
                    <a:bodyPr/>
                    <a:lstStyle/>
                    <a:p>
                      <a:r>
                        <a:rPr lang="en-US" sz="1200" dirty="0"/>
                        <a:t>YSD1 Phage</a:t>
                      </a:r>
                    </a:p>
                  </a:txBody>
                  <a:tcPr marL="62677" marR="62677" marT="31339" marB="31339"/>
                </a:tc>
                <a:tc>
                  <a:txBody>
                    <a:bodyPr/>
                    <a:lstStyle/>
                    <a:p>
                      <a:r>
                        <a:rPr lang="en-US" sz="1200" dirty="0"/>
                        <a:t>7</a:t>
                      </a:r>
                    </a:p>
                  </a:txBody>
                  <a:tcPr marL="62677" marR="62677" marT="31339" marB="31339"/>
                </a:tc>
                <a:tc>
                  <a:txBody>
                    <a:bodyPr/>
                    <a:lstStyle/>
                    <a:p>
                      <a:r>
                        <a:rPr lang="en-US" sz="1200" dirty="0"/>
                        <a:t>3-Fold Axis</a:t>
                      </a:r>
                    </a:p>
                  </a:txBody>
                  <a:tcPr marL="62677" marR="62677" marT="31339" marB="31339"/>
                </a:tc>
                <a:tc>
                  <a:txBody>
                    <a:bodyPr/>
                    <a:lstStyle/>
                    <a:p>
                      <a:r>
                        <a:rPr lang="en-US" sz="1200" dirty="0"/>
                        <a:t>Trihexagonal</a:t>
                      </a:r>
                    </a:p>
                  </a:txBody>
                  <a:tcPr marL="62677" marR="62677" marT="31339" marB="31339"/>
                </a:tc>
                <a:extLst>
                  <a:ext uri="{0D108BD9-81ED-4DB2-BD59-A6C34878D82A}">
                    <a16:rowId xmlns:a16="http://schemas.microsoft.com/office/drawing/2014/main" val="3588705021"/>
                  </a:ext>
                </a:extLst>
              </a:tr>
              <a:tr h="318180">
                <a:tc>
                  <a:txBody>
                    <a:bodyPr/>
                    <a:lstStyle/>
                    <a:p>
                      <a:r>
                        <a:rPr lang="en-US" sz="1200" dirty="0"/>
                        <a:t>Sipho TW1</a:t>
                      </a:r>
                    </a:p>
                  </a:txBody>
                  <a:tcPr marL="62677" marR="62677" marT="31339" marB="31339"/>
                </a:tc>
                <a:tc>
                  <a:txBody>
                    <a:bodyPr/>
                    <a:lstStyle/>
                    <a:p>
                      <a:r>
                        <a:rPr lang="en-US" sz="1200" dirty="0"/>
                        <a:t>13</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1487268278"/>
                  </a:ext>
                </a:extLst>
              </a:tr>
            </a:tbl>
          </a:graphicData>
        </a:graphic>
      </p:graphicFrame>
    </p:spTree>
    <p:extLst>
      <p:ext uri="{BB962C8B-B14F-4D97-AF65-F5344CB8AC3E}">
        <p14:creationId xmlns:p14="http://schemas.microsoft.com/office/powerpoint/2010/main" val="2206919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D4EF-C880-4532-9430-F9AF1C55AB3B}"/>
              </a:ext>
            </a:extLst>
          </p:cNvPr>
          <p:cNvSpPr>
            <a:spLocks noGrp="1"/>
          </p:cNvSpPr>
          <p:nvPr>
            <p:ph type="title"/>
          </p:nvPr>
        </p:nvSpPr>
        <p:spPr/>
        <p:txBody>
          <a:bodyPr/>
          <a:lstStyle/>
          <a:p>
            <a:r>
              <a:rPr lang="en-US" dirty="0"/>
              <a:t>Quasi-Rigid Domain Decomposition</a:t>
            </a:r>
          </a:p>
        </p:txBody>
      </p:sp>
      <p:sp>
        <p:nvSpPr>
          <p:cNvPr id="3" name="Content Placeholder 2">
            <a:extLst>
              <a:ext uri="{FF2B5EF4-FFF2-40B4-BE49-F238E27FC236}">
                <a16:creationId xmlns:a16="http://schemas.microsoft.com/office/drawing/2014/main" id="{DFB0F284-BD91-41B9-8A39-0B9A25A847C5}"/>
              </a:ext>
            </a:extLst>
          </p:cNvPr>
          <p:cNvSpPr>
            <a:spLocks noGrp="1"/>
          </p:cNvSpPr>
          <p:nvPr>
            <p:ph idx="1"/>
          </p:nvPr>
        </p:nvSpPr>
        <p:spPr/>
        <p:txBody>
          <a:bodyPr/>
          <a:lstStyle/>
          <a:p>
            <a:r>
              <a:rPr lang="en-US" dirty="0"/>
              <a:t>We implement the method described in (</a:t>
            </a:r>
            <a:r>
              <a:rPr lang="en-US" dirty="0" err="1"/>
              <a:t>Ponzoni</a:t>
            </a:r>
            <a:r>
              <a:rPr lang="en-US" dirty="0"/>
              <a:t> &amp; </a:t>
            </a:r>
            <a:r>
              <a:rPr lang="en-US" dirty="0" err="1"/>
              <a:t>Polles</a:t>
            </a:r>
            <a:r>
              <a:rPr lang="en-US" dirty="0"/>
              <a:t> 2015) to identify quasi-rigid domains</a:t>
            </a:r>
          </a:p>
          <a:p>
            <a:pPr>
              <a:buFont typeface="+mj-lt"/>
              <a:buAutoNum type="arabicPeriod"/>
            </a:pPr>
            <a:r>
              <a:rPr lang="en-US" dirty="0"/>
              <a:t>Represent the capsid using an Elastic Network Model (ENM)</a:t>
            </a:r>
          </a:p>
          <a:p>
            <a:pPr>
              <a:buFont typeface="+mj-lt"/>
              <a:buAutoNum type="arabicPeriod"/>
            </a:pPr>
            <a:r>
              <a:rPr lang="en-US" dirty="0"/>
              <a:t>Apply Normal Mode Analysis to approximate the pairwise distance fluctuations between residues</a:t>
            </a:r>
          </a:p>
          <a:p>
            <a:pPr>
              <a:buFont typeface="+mj-lt"/>
              <a:buAutoNum type="arabicPeriod"/>
            </a:pPr>
            <a:r>
              <a:rPr lang="en-US" dirty="0"/>
              <a:t>Use Spectral Clustering techniques to optimally divide the capsid into quasi-rigid domains</a:t>
            </a:r>
          </a:p>
          <a:p>
            <a:pPr>
              <a:buFont typeface="+mj-lt"/>
              <a:buAutoNum type="arabicPeriod"/>
            </a:pPr>
            <a:r>
              <a:rPr lang="en-US" dirty="0"/>
              <a:t>Visualize the result and assign a geometric classification based on the clusters</a:t>
            </a:r>
          </a:p>
          <a:p>
            <a:pPr>
              <a:buFont typeface="+mj-lt"/>
              <a:buAutoNum type="arabicPeriod"/>
            </a:pPr>
            <a:endParaRPr lang="en-US" dirty="0"/>
          </a:p>
        </p:txBody>
      </p:sp>
      <p:sp>
        <p:nvSpPr>
          <p:cNvPr id="4" name="Slide Number Placeholder 3">
            <a:extLst>
              <a:ext uri="{FF2B5EF4-FFF2-40B4-BE49-F238E27FC236}">
                <a16:creationId xmlns:a16="http://schemas.microsoft.com/office/drawing/2014/main" id="{BEE61E1B-F6E9-4680-B636-C6502290C0A5}"/>
              </a:ext>
            </a:extLst>
          </p:cNvPr>
          <p:cNvSpPr>
            <a:spLocks noGrp="1"/>
          </p:cNvSpPr>
          <p:nvPr>
            <p:ph type="sldNum" sz="quarter" idx="12"/>
          </p:nvPr>
        </p:nvSpPr>
        <p:spPr/>
        <p:txBody>
          <a:bodyPr>
            <a:normAutofit/>
          </a:bodyPr>
          <a:lstStyle/>
          <a:p>
            <a:fld id="{73431E9C-6E44-480D-9D0B-0C7FADD89102}" type="slidenum">
              <a:rPr lang="en-US" smtClean="0"/>
              <a:t>24</a:t>
            </a:fld>
            <a:endParaRPr lang="en-US"/>
          </a:p>
        </p:txBody>
      </p:sp>
    </p:spTree>
    <p:extLst>
      <p:ext uri="{BB962C8B-B14F-4D97-AF65-F5344CB8AC3E}">
        <p14:creationId xmlns:p14="http://schemas.microsoft.com/office/powerpoint/2010/main" val="197189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0782A3-CCAC-4E17-B5B4-BA249719A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17" y="1133062"/>
            <a:ext cx="6464388" cy="486010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43;p18">
            <a:extLst>
              <a:ext uri="{FF2B5EF4-FFF2-40B4-BE49-F238E27FC236}">
                <a16:creationId xmlns:a16="http://schemas.microsoft.com/office/drawing/2014/main" id="{92ADE18C-D58C-485C-BB81-3AF07D4F26F9}"/>
              </a:ext>
            </a:extLst>
          </p:cNvPr>
          <p:cNvSpPr txBox="1">
            <a:spLocks noGrp="1"/>
          </p:cNvSpPr>
          <p:nvPr>
            <p:ph type="title"/>
          </p:nvPr>
        </p:nvSpPr>
        <p:spPr>
          <a:xfrm>
            <a:off x="941909" y="196051"/>
            <a:ext cx="10308181" cy="763500"/>
          </a:xfrm>
          <a:prstGeom prst="roundRect">
            <a:avLst/>
          </a:prstGeom>
          <a:ln w="12700">
            <a:noFill/>
          </a:ln>
        </p:spPr>
        <p:txBody>
          <a:bodyPr spcFirstLastPara="1" vert="horz" wrap="square" lIns="91425" tIns="91425" rIns="91425" bIns="91425" rtlCol="0" anchor="t" anchorCtr="0">
            <a:noAutofit/>
          </a:bodyPr>
          <a:lstStyle/>
          <a:p>
            <a:pPr algn="ctr"/>
            <a:r>
              <a:rPr lang="en" sz="3733" dirty="0"/>
              <a:t>HK97-Like Folds </a:t>
            </a:r>
            <a:endParaRPr sz="3733" dirty="0"/>
          </a:p>
        </p:txBody>
      </p:sp>
      <p:sp>
        <p:nvSpPr>
          <p:cNvPr id="4" name="Google Shape;155;p18">
            <a:extLst>
              <a:ext uri="{FF2B5EF4-FFF2-40B4-BE49-F238E27FC236}">
                <a16:creationId xmlns:a16="http://schemas.microsoft.com/office/drawing/2014/main" id="{6D5F206A-2610-4DD8-A131-CF75034D982C}"/>
              </a:ext>
            </a:extLst>
          </p:cNvPr>
          <p:cNvSpPr txBox="1"/>
          <p:nvPr/>
        </p:nvSpPr>
        <p:spPr>
          <a:xfrm>
            <a:off x="1490191" y="6166678"/>
            <a:ext cx="5379532" cy="320092"/>
          </a:xfrm>
          <a:prstGeom prst="rect">
            <a:avLst/>
          </a:prstGeom>
          <a:noFill/>
          <a:ln>
            <a:noFill/>
          </a:ln>
        </p:spPr>
        <p:txBody>
          <a:bodyPr spcFirstLastPara="1" wrap="square" lIns="91425" tIns="91425" rIns="91425" bIns="91425" anchor="t" anchorCtr="0">
            <a:noAutofit/>
          </a:bodyPr>
          <a:lstStyle/>
          <a:p>
            <a:pPr algn="ctr"/>
            <a:r>
              <a:rPr lang="en" sz="1600" dirty="0"/>
              <a:t>Luque, Benler, Lee, </a:t>
            </a:r>
            <a:r>
              <a:rPr lang="en" sz="1600" b="1" dirty="0"/>
              <a:t>Brown </a:t>
            </a:r>
            <a:r>
              <a:rPr lang="en" sz="1600" dirty="0"/>
              <a:t>and White,  Microorganisms 2020</a:t>
            </a:r>
          </a:p>
        </p:txBody>
      </p:sp>
      <p:grpSp>
        <p:nvGrpSpPr>
          <p:cNvPr id="7" name="Group 6">
            <a:extLst>
              <a:ext uri="{FF2B5EF4-FFF2-40B4-BE49-F238E27FC236}">
                <a16:creationId xmlns:a16="http://schemas.microsoft.com/office/drawing/2014/main" id="{28645A56-CABE-411E-923E-EE4AB8B6F2FE}"/>
              </a:ext>
            </a:extLst>
          </p:cNvPr>
          <p:cNvGrpSpPr/>
          <p:nvPr/>
        </p:nvGrpSpPr>
        <p:grpSpPr>
          <a:xfrm>
            <a:off x="8017369" y="2356117"/>
            <a:ext cx="3337927" cy="2807909"/>
            <a:chOff x="4901133" y="2426123"/>
            <a:chExt cx="2503445" cy="2105932"/>
          </a:xfrm>
        </p:grpSpPr>
        <p:sp>
          <p:nvSpPr>
            <p:cNvPr id="8" name="Google Shape;105;p16">
              <a:extLst>
                <a:ext uri="{FF2B5EF4-FFF2-40B4-BE49-F238E27FC236}">
                  <a16:creationId xmlns:a16="http://schemas.microsoft.com/office/drawing/2014/main" id="{EDB54D24-35F1-40CD-8828-ABEC4A60B427}"/>
                </a:ext>
              </a:extLst>
            </p:cNvPr>
            <p:cNvSpPr txBox="1"/>
            <p:nvPr/>
          </p:nvSpPr>
          <p:spPr>
            <a:xfrm>
              <a:off x="5110485" y="3920730"/>
              <a:ext cx="2133488" cy="611325"/>
            </a:xfrm>
            <a:prstGeom prst="rect">
              <a:avLst/>
            </a:prstGeom>
            <a:noFill/>
            <a:ln>
              <a:noFill/>
            </a:ln>
          </p:spPr>
          <p:txBody>
            <a:bodyPr spcFirstLastPara="1" wrap="square" lIns="91425" tIns="91425" rIns="91425" bIns="91425" anchor="t" anchorCtr="0">
              <a:noAutofit/>
            </a:bodyPr>
            <a:lstStyle/>
            <a:p>
              <a:r>
                <a:rPr lang="en-US" dirty="0"/>
                <a:t>50%-90% of viral particles</a:t>
              </a:r>
              <a:r>
                <a:rPr lang="en" dirty="0"/>
                <a:t> in the environment</a:t>
              </a:r>
              <a:endParaRPr lang="en-US" dirty="0"/>
            </a:p>
          </p:txBody>
        </p:sp>
        <p:pic>
          <p:nvPicPr>
            <p:cNvPr id="9" name="Picture 8">
              <a:extLst>
                <a:ext uri="{FF2B5EF4-FFF2-40B4-BE49-F238E27FC236}">
                  <a16:creationId xmlns:a16="http://schemas.microsoft.com/office/drawing/2014/main" id="{4F2F7A7A-5538-4CF4-AD90-9D11929DD55D}"/>
                </a:ext>
              </a:extLst>
            </p:cNvPr>
            <p:cNvPicPr>
              <a:picLocks noChangeAspect="1"/>
            </p:cNvPicPr>
            <p:nvPr/>
          </p:nvPicPr>
          <p:blipFill rotWithShape="1">
            <a:blip r:embed="rId4"/>
            <a:srcRect l="19437" t="51895" r="63951" b="14415"/>
            <a:stretch/>
          </p:blipFill>
          <p:spPr>
            <a:xfrm>
              <a:off x="5717523" y="2746617"/>
              <a:ext cx="896112" cy="954087"/>
            </a:xfrm>
            <a:prstGeom prst="rect">
              <a:avLst/>
            </a:prstGeom>
          </p:spPr>
        </p:pic>
        <p:sp>
          <p:nvSpPr>
            <p:cNvPr id="10" name="Google Shape;105;p16">
              <a:extLst>
                <a:ext uri="{FF2B5EF4-FFF2-40B4-BE49-F238E27FC236}">
                  <a16:creationId xmlns:a16="http://schemas.microsoft.com/office/drawing/2014/main" id="{94794DD4-0CA4-4477-AE2D-4F5622A7E67B}"/>
                </a:ext>
              </a:extLst>
            </p:cNvPr>
            <p:cNvSpPr txBox="1"/>
            <p:nvPr/>
          </p:nvSpPr>
          <p:spPr>
            <a:xfrm>
              <a:off x="4901133" y="2426123"/>
              <a:ext cx="2503445" cy="611325"/>
            </a:xfrm>
            <a:prstGeom prst="rect">
              <a:avLst/>
            </a:prstGeom>
            <a:noFill/>
            <a:ln>
              <a:noFill/>
            </a:ln>
          </p:spPr>
          <p:txBody>
            <a:bodyPr spcFirstLastPara="1" wrap="square" lIns="91425" tIns="91425" rIns="91425" bIns="91425" anchor="t" anchorCtr="0">
              <a:noAutofit/>
            </a:bodyPr>
            <a:lstStyle/>
            <a:p>
              <a:pPr algn="ctr"/>
              <a:r>
                <a:rPr lang="en-US" b="1" dirty="0"/>
                <a:t>HK97-fold</a:t>
              </a:r>
            </a:p>
          </p:txBody>
        </p:sp>
        <p:sp>
          <p:nvSpPr>
            <p:cNvPr id="11" name="Google Shape;105;p16">
              <a:extLst>
                <a:ext uri="{FF2B5EF4-FFF2-40B4-BE49-F238E27FC236}">
                  <a16:creationId xmlns:a16="http://schemas.microsoft.com/office/drawing/2014/main" id="{F854318B-E6FC-4C97-AAAA-C9C21309FCA1}"/>
                </a:ext>
              </a:extLst>
            </p:cNvPr>
            <p:cNvSpPr txBox="1"/>
            <p:nvPr/>
          </p:nvSpPr>
          <p:spPr>
            <a:xfrm>
              <a:off x="5267622" y="3588098"/>
              <a:ext cx="1742621" cy="305663"/>
            </a:xfrm>
            <a:prstGeom prst="rect">
              <a:avLst/>
            </a:prstGeom>
            <a:noFill/>
            <a:ln>
              <a:noFill/>
            </a:ln>
          </p:spPr>
          <p:txBody>
            <a:bodyPr spcFirstLastPara="1" wrap="square" lIns="91425" tIns="91425" rIns="91425" bIns="91425" anchor="t" anchorCtr="0">
              <a:noAutofit/>
            </a:bodyPr>
            <a:lstStyle/>
            <a:p>
              <a:pPr algn="ctr"/>
              <a:r>
                <a:rPr lang="en-US" sz="1600" dirty="0"/>
                <a:t>Tailed bacteriophages</a:t>
              </a:r>
            </a:p>
          </p:txBody>
        </p:sp>
      </p:grpSp>
      <p:sp>
        <p:nvSpPr>
          <p:cNvPr id="2" name="Slide Number Placeholder 1">
            <a:extLst>
              <a:ext uri="{FF2B5EF4-FFF2-40B4-BE49-F238E27FC236}">
                <a16:creationId xmlns:a16="http://schemas.microsoft.com/office/drawing/2014/main" id="{0980DC42-23D5-4C0A-9B90-8C14E68B9A73}"/>
              </a:ext>
            </a:extLst>
          </p:cNvPr>
          <p:cNvSpPr>
            <a:spLocks noGrp="1"/>
          </p:cNvSpPr>
          <p:nvPr>
            <p:ph type="sldNum" sz="quarter" idx="12"/>
          </p:nvPr>
        </p:nvSpPr>
        <p:spPr/>
        <p:txBody>
          <a:bodyPr/>
          <a:lstStyle/>
          <a:p>
            <a:fld id="{73431E9C-6E44-480D-9D0B-0C7FADD89102}" type="slidenum">
              <a:rPr lang="en-US" smtClean="0"/>
              <a:t>3</a:t>
            </a:fld>
            <a:endParaRPr lang="en-US"/>
          </a:p>
        </p:txBody>
      </p:sp>
    </p:spTree>
    <p:extLst>
      <p:ext uri="{BB962C8B-B14F-4D97-AF65-F5344CB8AC3E}">
        <p14:creationId xmlns:p14="http://schemas.microsoft.com/office/powerpoint/2010/main" val="423113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acteriophage HK97 (Head I)">
            <a:extLst>
              <a:ext uri="{FF2B5EF4-FFF2-40B4-BE49-F238E27FC236}">
                <a16:creationId xmlns:a16="http://schemas.microsoft.com/office/drawing/2014/main" id="{00143299-66A0-407F-A0E4-94E6707925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028"/>
          <a:stretch/>
        </p:blipFill>
        <p:spPr bwMode="auto">
          <a:xfrm>
            <a:off x="7809095" y="1481203"/>
            <a:ext cx="3707757" cy="45586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1A535B-F3A5-4763-9E13-CEB01E38334F}"/>
              </a:ext>
            </a:extLst>
          </p:cNvPr>
          <p:cNvSpPr>
            <a:spLocks noGrp="1"/>
          </p:cNvSpPr>
          <p:nvPr>
            <p:ph type="title"/>
          </p:nvPr>
        </p:nvSpPr>
        <p:spPr>
          <a:xfrm>
            <a:off x="1166038" y="469922"/>
            <a:ext cx="9450991" cy="706964"/>
          </a:xfrm>
        </p:spPr>
        <p:txBody>
          <a:bodyPr>
            <a:normAutofit/>
          </a:bodyPr>
          <a:lstStyle/>
          <a:p>
            <a:r>
              <a:rPr lang="en-US" dirty="0"/>
              <a:t>Icosahedral Capsid Anatomy</a:t>
            </a:r>
          </a:p>
        </p:txBody>
      </p:sp>
      <p:sp>
        <p:nvSpPr>
          <p:cNvPr id="4" name="Slide Number Placeholder 3">
            <a:extLst>
              <a:ext uri="{FF2B5EF4-FFF2-40B4-BE49-F238E27FC236}">
                <a16:creationId xmlns:a16="http://schemas.microsoft.com/office/drawing/2014/main" id="{9BC69C44-A3BA-4B3A-A557-5989A4B646AC}"/>
              </a:ext>
            </a:extLst>
          </p:cNvPr>
          <p:cNvSpPr>
            <a:spLocks noGrp="1"/>
          </p:cNvSpPr>
          <p:nvPr>
            <p:ph type="sldNum" sz="quarter" idx="12"/>
          </p:nvPr>
        </p:nvSpPr>
        <p:spPr/>
        <p:txBody>
          <a:bodyPr>
            <a:normAutofit/>
          </a:bodyPr>
          <a:lstStyle/>
          <a:p>
            <a:fld id="{73431E9C-6E44-480D-9D0B-0C7FADD89102}" type="slidenum">
              <a:rPr lang="en-US" smtClean="0"/>
              <a:t>4</a:t>
            </a:fld>
            <a:endParaRPr lang="en-US"/>
          </a:p>
        </p:txBody>
      </p:sp>
      <p:pic>
        <p:nvPicPr>
          <p:cNvPr id="1026" name="Picture 2" descr="Crystal structure of virus-like particle from Pyrococcus furiosus">
            <a:extLst>
              <a:ext uri="{FF2B5EF4-FFF2-40B4-BE49-F238E27FC236}">
                <a16:creationId xmlns:a16="http://schemas.microsoft.com/office/drawing/2014/main" id="{ABB1BD50-BFDC-43B3-A66D-B431EBBB04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54012"/>
          <a:stretch/>
        </p:blipFill>
        <p:spPr bwMode="auto">
          <a:xfrm>
            <a:off x="4242121" y="1481202"/>
            <a:ext cx="3707757" cy="45576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tience phage">
            <a:extLst>
              <a:ext uri="{FF2B5EF4-FFF2-40B4-BE49-F238E27FC236}">
                <a16:creationId xmlns:a16="http://schemas.microsoft.com/office/drawing/2014/main" id="{0756346F-C923-4823-BF5F-855182156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6279"/>
          <a:stretch/>
        </p:blipFill>
        <p:spPr bwMode="auto">
          <a:xfrm>
            <a:off x="706808" y="1481202"/>
            <a:ext cx="3665091" cy="469999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5;p18">
            <a:extLst>
              <a:ext uri="{FF2B5EF4-FFF2-40B4-BE49-F238E27FC236}">
                <a16:creationId xmlns:a16="http://schemas.microsoft.com/office/drawing/2014/main" id="{A99694B5-D8E5-4208-91E6-D582FE83F431}"/>
              </a:ext>
            </a:extLst>
          </p:cNvPr>
          <p:cNvSpPr txBox="1"/>
          <p:nvPr/>
        </p:nvSpPr>
        <p:spPr>
          <a:xfrm>
            <a:off x="1632294" y="6038850"/>
            <a:ext cx="8984735" cy="478683"/>
          </a:xfrm>
          <a:prstGeom prst="rect">
            <a:avLst/>
          </a:prstGeom>
          <a:noFill/>
          <a:ln>
            <a:noFill/>
          </a:ln>
        </p:spPr>
        <p:txBody>
          <a:bodyPr spcFirstLastPara="1" wrap="square" lIns="91425" tIns="91425" rIns="91425" bIns="91425" anchor="t" anchorCtr="0">
            <a:noAutofit/>
          </a:bodyPr>
          <a:lstStyle/>
          <a:p>
            <a:pPr algn="ctr"/>
            <a:r>
              <a:rPr lang="en-US" dirty="0"/>
              <a:t>Lee, </a:t>
            </a:r>
            <a:r>
              <a:rPr lang="en-US" b="1" dirty="0"/>
              <a:t>Brown,</a:t>
            </a:r>
            <a:r>
              <a:rPr lang="en-US" dirty="0"/>
              <a:t> Bartels et al. In Preparation</a:t>
            </a:r>
            <a:endParaRPr lang="en" dirty="0"/>
          </a:p>
        </p:txBody>
      </p:sp>
    </p:spTree>
    <p:extLst>
      <p:ext uri="{BB962C8B-B14F-4D97-AF65-F5344CB8AC3E}">
        <p14:creationId xmlns:p14="http://schemas.microsoft.com/office/powerpoint/2010/main" val="160642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A903-2824-41BF-95DD-8B7EA24BBFEF}"/>
              </a:ext>
            </a:extLst>
          </p:cNvPr>
          <p:cNvSpPr>
            <a:spLocks noGrp="1"/>
          </p:cNvSpPr>
          <p:nvPr>
            <p:ph type="title"/>
          </p:nvPr>
        </p:nvSpPr>
        <p:spPr/>
        <p:txBody>
          <a:bodyPr/>
          <a:lstStyle/>
          <a:p>
            <a:r>
              <a:rPr lang="en-US" dirty="0"/>
              <a:t>Step 1: Physical Model</a:t>
            </a:r>
          </a:p>
        </p:txBody>
      </p:sp>
      <p:sp>
        <p:nvSpPr>
          <p:cNvPr id="4" name="Slide Number Placeholder 3">
            <a:extLst>
              <a:ext uri="{FF2B5EF4-FFF2-40B4-BE49-F238E27FC236}">
                <a16:creationId xmlns:a16="http://schemas.microsoft.com/office/drawing/2014/main" id="{636F2FEE-0F62-4496-BA32-FB8B40EB4BDC}"/>
              </a:ext>
            </a:extLst>
          </p:cNvPr>
          <p:cNvSpPr>
            <a:spLocks noGrp="1"/>
          </p:cNvSpPr>
          <p:nvPr>
            <p:ph type="sldNum" sz="quarter" idx="12"/>
          </p:nvPr>
        </p:nvSpPr>
        <p:spPr/>
        <p:txBody>
          <a:bodyPr/>
          <a:lstStyle/>
          <a:p>
            <a:fld id="{73431E9C-6E44-480D-9D0B-0C7FADD89102}" type="slidenum">
              <a:rPr lang="en-US" smtClean="0"/>
              <a:t>5</a:t>
            </a:fld>
            <a:endParaRPr lang="en-US"/>
          </a:p>
        </p:txBody>
      </p:sp>
      <p:sp>
        <p:nvSpPr>
          <p:cNvPr id="5" name="Google Shape;176;p19">
            <a:extLst>
              <a:ext uri="{FF2B5EF4-FFF2-40B4-BE49-F238E27FC236}">
                <a16:creationId xmlns:a16="http://schemas.microsoft.com/office/drawing/2014/main" id="{0CE859D1-0E5F-4954-97F0-E342EA7D5B7F}"/>
              </a:ext>
            </a:extLst>
          </p:cNvPr>
          <p:cNvSpPr txBox="1"/>
          <p:nvPr/>
        </p:nvSpPr>
        <p:spPr>
          <a:xfrm>
            <a:off x="577967" y="2018724"/>
            <a:ext cx="1790490" cy="593520"/>
          </a:xfrm>
          <a:prstGeom prst="rect">
            <a:avLst/>
          </a:prstGeom>
          <a:noFill/>
          <a:ln>
            <a:noFill/>
          </a:ln>
        </p:spPr>
        <p:txBody>
          <a:bodyPr spcFirstLastPara="1" wrap="square" lIns="91425" tIns="91425" rIns="91425" bIns="91425" anchor="t" anchorCtr="0">
            <a:noAutofit/>
          </a:bodyPr>
          <a:lstStyle/>
          <a:p>
            <a:pPr algn="ctr"/>
            <a:r>
              <a:rPr lang="en" sz="1600" dirty="0"/>
              <a:t>Atomic model</a:t>
            </a:r>
            <a:endParaRPr sz="1600" dirty="0"/>
          </a:p>
        </p:txBody>
      </p:sp>
      <p:sp>
        <p:nvSpPr>
          <p:cNvPr id="6" name="Google Shape;69;p14">
            <a:extLst>
              <a:ext uri="{FF2B5EF4-FFF2-40B4-BE49-F238E27FC236}">
                <a16:creationId xmlns:a16="http://schemas.microsoft.com/office/drawing/2014/main" id="{9E290778-E865-45FD-AA98-AFFF648B348E}"/>
              </a:ext>
            </a:extLst>
          </p:cNvPr>
          <p:cNvSpPr/>
          <p:nvPr/>
        </p:nvSpPr>
        <p:spPr>
          <a:xfrm>
            <a:off x="2590523" y="3869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 name="Google Shape;176;p19">
            <a:extLst>
              <a:ext uri="{FF2B5EF4-FFF2-40B4-BE49-F238E27FC236}">
                <a16:creationId xmlns:a16="http://schemas.microsoft.com/office/drawing/2014/main" id="{E38B5776-5564-4B5B-B60C-D63FDA1D3594}"/>
              </a:ext>
            </a:extLst>
          </p:cNvPr>
          <p:cNvSpPr txBox="1"/>
          <p:nvPr/>
        </p:nvSpPr>
        <p:spPr>
          <a:xfrm>
            <a:off x="3416683" y="2018724"/>
            <a:ext cx="2783295" cy="593520"/>
          </a:xfrm>
          <a:prstGeom prst="rect">
            <a:avLst/>
          </a:prstGeom>
          <a:noFill/>
          <a:ln>
            <a:noFill/>
          </a:ln>
        </p:spPr>
        <p:txBody>
          <a:bodyPr spcFirstLastPara="1" wrap="square" lIns="91425" tIns="91425" rIns="91425" bIns="91425" anchor="t" anchorCtr="0">
            <a:noAutofit/>
          </a:bodyPr>
          <a:lstStyle/>
          <a:p>
            <a:pPr algn="ctr"/>
            <a:r>
              <a:rPr lang="en" sz="1600" dirty="0"/>
              <a:t>Elastic Network Model</a:t>
            </a:r>
            <a:endParaRPr sz="1600" dirty="0"/>
          </a:p>
        </p:txBody>
      </p:sp>
      <p:pic>
        <p:nvPicPr>
          <p:cNvPr id="8" name="Picture 7">
            <a:extLst>
              <a:ext uri="{FF2B5EF4-FFF2-40B4-BE49-F238E27FC236}">
                <a16:creationId xmlns:a16="http://schemas.microsoft.com/office/drawing/2014/main" id="{D68D6E96-616C-4683-9761-9F703CC0EB07}"/>
              </a:ext>
            </a:extLst>
          </p:cNvPr>
          <p:cNvPicPr>
            <a:picLocks noChangeAspect="1"/>
          </p:cNvPicPr>
          <p:nvPr/>
        </p:nvPicPr>
        <p:blipFill>
          <a:blip r:embed="rId3"/>
          <a:stretch>
            <a:fillRect/>
          </a:stretch>
        </p:blipFill>
        <p:spPr>
          <a:xfrm>
            <a:off x="3533565" y="3027520"/>
            <a:ext cx="2284781" cy="2201602"/>
          </a:xfrm>
          <a:prstGeom prst="rect">
            <a:avLst/>
          </a:prstGeom>
        </p:spPr>
      </p:pic>
      <p:pic>
        <p:nvPicPr>
          <p:cNvPr id="9" name="Picture 8">
            <a:extLst>
              <a:ext uri="{FF2B5EF4-FFF2-40B4-BE49-F238E27FC236}">
                <a16:creationId xmlns:a16="http://schemas.microsoft.com/office/drawing/2014/main" id="{5FAD51D8-9FD3-4841-8E31-0F2FBEA9FA0A}"/>
              </a:ext>
            </a:extLst>
          </p:cNvPr>
          <p:cNvPicPr>
            <a:picLocks noChangeAspect="1"/>
          </p:cNvPicPr>
          <p:nvPr/>
        </p:nvPicPr>
        <p:blipFill>
          <a:blip r:embed="rId4"/>
          <a:stretch>
            <a:fillRect/>
          </a:stretch>
        </p:blipFill>
        <p:spPr>
          <a:xfrm>
            <a:off x="217450" y="2940281"/>
            <a:ext cx="2268790" cy="2165016"/>
          </a:xfrm>
          <a:prstGeom prst="rect">
            <a:avLst/>
          </a:prstGeom>
        </p:spPr>
      </p:pic>
      <p:sp>
        <p:nvSpPr>
          <p:cNvPr id="10" name="Google Shape;176;p19">
            <a:extLst>
              <a:ext uri="{FF2B5EF4-FFF2-40B4-BE49-F238E27FC236}">
                <a16:creationId xmlns:a16="http://schemas.microsoft.com/office/drawing/2014/main" id="{6648810B-32CD-44A2-870F-3083F85CA400}"/>
              </a:ext>
            </a:extLst>
          </p:cNvPr>
          <p:cNvSpPr txBox="1"/>
          <p:nvPr/>
        </p:nvSpPr>
        <p:spPr>
          <a:xfrm>
            <a:off x="7520483" y="1154683"/>
            <a:ext cx="3117707" cy="670698"/>
          </a:xfrm>
          <a:prstGeom prst="rect">
            <a:avLst/>
          </a:prstGeom>
          <a:noFill/>
          <a:ln>
            <a:noFill/>
          </a:ln>
        </p:spPr>
        <p:txBody>
          <a:bodyPr spcFirstLastPara="1" wrap="square" lIns="91425" tIns="91425" rIns="91425" bIns="91425" anchor="t" anchorCtr="0">
            <a:noAutofit/>
          </a:bodyPr>
          <a:lstStyle/>
          <a:p>
            <a:pPr algn="ctr"/>
            <a:r>
              <a:rPr lang="en" sz="1600" dirty="0"/>
              <a:t>Normal Mode Analysis</a:t>
            </a:r>
            <a:endParaRPr sz="1600" dirty="0"/>
          </a:p>
        </p:txBody>
      </p:sp>
      <p:sp>
        <p:nvSpPr>
          <p:cNvPr id="11" name="Left-Right Arrow 19">
            <a:extLst>
              <a:ext uri="{FF2B5EF4-FFF2-40B4-BE49-F238E27FC236}">
                <a16:creationId xmlns:a16="http://schemas.microsoft.com/office/drawing/2014/main" id="{11D7235A-3E35-42CA-BD58-C5E00623522C}"/>
              </a:ext>
            </a:extLst>
          </p:cNvPr>
          <p:cNvSpPr/>
          <p:nvPr/>
        </p:nvSpPr>
        <p:spPr>
          <a:xfrm rot="5400000">
            <a:off x="7479336" y="3272993"/>
            <a:ext cx="540929" cy="286794"/>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pic>
        <p:nvPicPr>
          <p:cNvPr id="12" name="Picture 11">
            <a:extLst>
              <a:ext uri="{FF2B5EF4-FFF2-40B4-BE49-F238E27FC236}">
                <a16:creationId xmlns:a16="http://schemas.microsoft.com/office/drawing/2014/main" id="{10ED7BDC-15B2-4062-844A-F19D20FC01F1}"/>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7026097" y="1701599"/>
            <a:ext cx="4262567" cy="4335712"/>
          </a:xfrm>
          <a:prstGeom prst="rect">
            <a:avLst/>
          </a:prstGeom>
        </p:spPr>
      </p:pic>
      <p:sp>
        <p:nvSpPr>
          <p:cNvPr id="13" name="Google Shape;69;p14">
            <a:extLst>
              <a:ext uri="{FF2B5EF4-FFF2-40B4-BE49-F238E27FC236}">
                <a16:creationId xmlns:a16="http://schemas.microsoft.com/office/drawing/2014/main" id="{6A02F159-B230-4C11-94A4-F31F3220020F}"/>
              </a:ext>
            </a:extLst>
          </p:cNvPr>
          <p:cNvSpPr/>
          <p:nvPr/>
        </p:nvSpPr>
        <p:spPr>
          <a:xfrm>
            <a:off x="6199978" y="3821653"/>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155;p18">
            <a:extLst>
              <a:ext uri="{FF2B5EF4-FFF2-40B4-BE49-F238E27FC236}">
                <a16:creationId xmlns:a16="http://schemas.microsoft.com/office/drawing/2014/main" id="{29051A8D-704A-4934-A631-873A44806A8C}"/>
              </a:ext>
            </a:extLst>
          </p:cNvPr>
          <p:cNvSpPr txBox="1"/>
          <p:nvPr/>
        </p:nvSpPr>
        <p:spPr>
          <a:xfrm>
            <a:off x="315962" y="6163332"/>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204688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098D-F098-43AC-A2C5-FE48D5EB4BCF}"/>
              </a:ext>
            </a:extLst>
          </p:cNvPr>
          <p:cNvSpPr>
            <a:spLocks noGrp="1"/>
          </p:cNvSpPr>
          <p:nvPr>
            <p:ph type="title"/>
          </p:nvPr>
        </p:nvSpPr>
        <p:spPr/>
        <p:txBody>
          <a:bodyPr/>
          <a:lstStyle/>
          <a:p>
            <a:r>
              <a:rPr lang="en-US" dirty="0"/>
              <a:t>Step 2: Quasi-Rigid Domain Subdivision</a:t>
            </a:r>
          </a:p>
        </p:txBody>
      </p:sp>
      <p:sp>
        <p:nvSpPr>
          <p:cNvPr id="4" name="Slide Number Placeholder 3">
            <a:extLst>
              <a:ext uri="{FF2B5EF4-FFF2-40B4-BE49-F238E27FC236}">
                <a16:creationId xmlns:a16="http://schemas.microsoft.com/office/drawing/2014/main" id="{C1D2DA51-FD40-4046-8E7A-D527F86C9517}"/>
              </a:ext>
            </a:extLst>
          </p:cNvPr>
          <p:cNvSpPr>
            <a:spLocks noGrp="1"/>
          </p:cNvSpPr>
          <p:nvPr>
            <p:ph type="sldNum" sz="quarter" idx="12"/>
          </p:nvPr>
        </p:nvSpPr>
        <p:spPr/>
        <p:txBody>
          <a:bodyPr/>
          <a:lstStyle/>
          <a:p>
            <a:fld id="{73431E9C-6E44-480D-9D0B-0C7FADD89102}" type="slidenum">
              <a:rPr lang="en-US" smtClean="0"/>
              <a:t>6</a:t>
            </a:fld>
            <a:endParaRPr lang="en-US"/>
          </a:p>
        </p:txBody>
      </p:sp>
      <p:grpSp>
        <p:nvGrpSpPr>
          <p:cNvPr id="6" name="Group 5">
            <a:extLst>
              <a:ext uri="{FF2B5EF4-FFF2-40B4-BE49-F238E27FC236}">
                <a16:creationId xmlns:a16="http://schemas.microsoft.com/office/drawing/2014/main" id="{9E7DCB0E-346C-4C53-8052-5179AB1FAA59}"/>
              </a:ext>
            </a:extLst>
          </p:cNvPr>
          <p:cNvGrpSpPr/>
          <p:nvPr/>
        </p:nvGrpSpPr>
        <p:grpSpPr>
          <a:xfrm>
            <a:off x="838200" y="2601644"/>
            <a:ext cx="2808259" cy="2813893"/>
            <a:chOff x="391800" y="2493645"/>
            <a:chExt cx="2808259" cy="2813893"/>
          </a:xfrm>
        </p:grpSpPr>
        <p:pic>
          <p:nvPicPr>
            <p:cNvPr id="10" name="Picture 4">
              <a:extLst>
                <a:ext uri="{FF2B5EF4-FFF2-40B4-BE49-F238E27FC236}">
                  <a16:creationId xmlns:a16="http://schemas.microsoft.com/office/drawing/2014/main" id="{F1078EFE-5CD7-4D73-873F-73D4B5BD20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1800" y="2604589"/>
              <a:ext cx="2808259" cy="27029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095770-4981-41A6-AA19-862C464D72C8}"/>
                </a:ext>
              </a:extLst>
            </p:cNvPr>
            <p:cNvSpPr/>
            <p:nvPr/>
          </p:nvSpPr>
          <p:spPr>
            <a:xfrm>
              <a:off x="2082165" y="2493645"/>
              <a:ext cx="127635" cy="81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76;p19">
            <a:extLst>
              <a:ext uri="{FF2B5EF4-FFF2-40B4-BE49-F238E27FC236}">
                <a16:creationId xmlns:a16="http://schemas.microsoft.com/office/drawing/2014/main" id="{A3B2F824-6C21-40F2-9916-70090E96610A}"/>
              </a:ext>
            </a:extLst>
          </p:cNvPr>
          <p:cNvSpPr txBox="1"/>
          <p:nvPr/>
        </p:nvSpPr>
        <p:spPr>
          <a:xfrm>
            <a:off x="1179240" y="1904878"/>
            <a:ext cx="2299375" cy="593520"/>
          </a:xfrm>
          <a:prstGeom prst="rect">
            <a:avLst/>
          </a:prstGeom>
          <a:noFill/>
          <a:ln>
            <a:noFill/>
          </a:ln>
        </p:spPr>
        <p:txBody>
          <a:bodyPr spcFirstLastPara="1" wrap="square" lIns="91425" tIns="91425" rIns="91425" bIns="91425" anchor="t" anchorCtr="0">
            <a:noAutofit/>
          </a:bodyPr>
          <a:lstStyle/>
          <a:p>
            <a:pPr algn="ctr"/>
            <a:r>
              <a:rPr lang="en" sz="1600" dirty="0"/>
              <a:t>Distance Fluctuations From NMA</a:t>
            </a:r>
            <a:endParaRPr sz="1600" dirty="0"/>
          </a:p>
        </p:txBody>
      </p:sp>
      <p:sp>
        <p:nvSpPr>
          <p:cNvPr id="17" name="Google Shape;69;p14">
            <a:extLst>
              <a:ext uri="{FF2B5EF4-FFF2-40B4-BE49-F238E27FC236}">
                <a16:creationId xmlns:a16="http://schemas.microsoft.com/office/drawing/2014/main" id="{C22784A4-BE90-45CA-8287-A3EF0910C72D}"/>
              </a:ext>
            </a:extLst>
          </p:cNvPr>
          <p:cNvSpPr/>
          <p:nvPr/>
        </p:nvSpPr>
        <p:spPr>
          <a:xfrm>
            <a:off x="4174523" y="3576847"/>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8" name="Picture 17" descr="Graphical user interface, chart&#10;&#10;Description automatically generated">
            <a:extLst>
              <a:ext uri="{FF2B5EF4-FFF2-40B4-BE49-F238E27FC236}">
                <a16:creationId xmlns:a16="http://schemas.microsoft.com/office/drawing/2014/main" id="{E018B806-C8A3-45A9-9FCA-FA4A714FF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40" y="2416893"/>
            <a:ext cx="4335952" cy="2709970"/>
          </a:xfrm>
          <a:prstGeom prst="rect">
            <a:avLst/>
          </a:prstGeom>
        </p:spPr>
      </p:pic>
      <p:sp>
        <p:nvSpPr>
          <p:cNvPr id="19" name="Google Shape;69;p14">
            <a:extLst>
              <a:ext uri="{FF2B5EF4-FFF2-40B4-BE49-F238E27FC236}">
                <a16:creationId xmlns:a16="http://schemas.microsoft.com/office/drawing/2014/main" id="{5C3DBA8A-165F-4964-BD51-FEABDF87BBD5}"/>
              </a:ext>
            </a:extLst>
          </p:cNvPr>
          <p:cNvSpPr/>
          <p:nvPr/>
        </p:nvSpPr>
        <p:spPr>
          <a:xfrm>
            <a:off x="6913257" y="357956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Google Shape;176;p19">
            <a:extLst>
              <a:ext uri="{FF2B5EF4-FFF2-40B4-BE49-F238E27FC236}">
                <a16:creationId xmlns:a16="http://schemas.microsoft.com/office/drawing/2014/main" id="{305A176D-FFE5-42B9-A483-3FCD008E872B}"/>
              </a:ext>
            </a:extLst>
          </p:cNvPr>
          <p:cNvSpPr txBox="1"/>
          <p:nvPr/>
        </p:nvSpPr>
        <p:spPr>
          <a:xfrm>
            <a:off x="8513744" y="2008124"/>
            <a:ext cx="2299375" cy="593520"/>
          </a:xfrm>
          <a:prstGeom prst="rect">
            <a:avLst/>
          </a:prstGeom>
          <a:noFill/>
          <a:ln>
            <a:noFill/>
          </a:ln>
        </p:spPr>
        <p:txBody>
          <a:bodyPr spcFirstLastPara="1" wrap="square" lIns="91425" tIns="91425" rIns="91425" bIns="91425" anchor="t" anchorCtr="0">
            <a:noAutofit/>
          </a:bodyPr>
          <a:lstStyle/>
          <a:p>
            <a:pPr algn="ctr"/>
            <a:r>
              <a:rPr lang="en" sz="1600" dirty="0"/>
              <a:t>Scoring &amp; Selection</a:t>
            </a:r>
            <a:endParaRPr sz="1600" dirty="0"/>
          </a:p>
        </p:txBody>
      </p:sp>
      <p:sp>
        <p:nvSpPr>
          <p:cNvPr id="21" name="Google Shape;176;p19">
            <a:extLst>
              <a:ext uri="{FF2B5EF4-FFF2-40B4-BE49-F238E27FC236}">
                <a16:creationId xmlns:a16="http://schemas.microsoft.com/office/drawing/2014/main" id="{54A9886C-4115-4DFC-A642-8ED206565C7D}"/>
              </a:ext>
            </a:extLst>
          </p:cNvPr>
          <p:cNvSpPr txBox="1"/>
          <p:nvPr/>
        </p:nvSpPr>
        <p:spPr>
          <a:xfrm>
            <a:off x="4542961" y="1743487"/>
            <a:ext cx="2299375" cy="593520"/>
          </a:xfrm>
          <a:prstGeom prst="rect">
            <a:avLst/>
          </a:prstGeom>
          <a:noFill/>
          <a:ln>
            <a:noFill/>
          </a:ln>
        </p:spPr>
        <p:txBody>
          <a:bodyPr spcFirstLastPara="1" wrap="square" lIns="91425" tIns="91425" rIns="91425" bIns="91425" anchor="t" anchorCtr="0">
            <a:noAutofit/>
          </a:bodyPr>
          <a:lstStyle/>
          <a:p>
            <a:pPr algn="ctr"/>
            <a:r>
              <a:rPr lang="en" sz="1600" dirty="0"/>
              <a:t>Spectral Clustering</a:t>
            </a:r>
            <a:endParaRPr sz="160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A90BAEE-8E54-417B-BF71-7541684FFF88}"/>
                  </a:ext>
                </a:extLst>
              </p:cNvPr>
              <p:cNvSpPr txBox="1"/>
              <p:nvPr/>
            </p:nvSpPr>
            <p:spPr>
              <a:xfrm>
                <a:off x="703257" y="5523331"/>
                <a:ext cx="3251339" cy="381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 </m:t>
                          </m:r>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e>
                      </m:d>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up>
                              <m:r>
                                <a:rPr lang="en-US" i="1">
                                  <a:latin typeface="Cambria Math" panose="02040503050406030204" pitchFamily="18" charset="0"/>
                                  <a:ea typeface="Cambria Math" panose="02040503050406030204" pitchFamily="18" charset="0"/>
                                </a:rPr>
                                <m:t>2</m:t>
                              </m:r>
                            </m:sup>
                          </m:sSubSup>
                        </m:e>
                      </m:d>
                      <m:r>
                        <a:rPr lang="en-US" i="1">
                          <a:latin typeface="Cambria Math" panose="02040503050406030204" pitchFamily="18" charset="0"/>
                        </a:rPr>
                        <m:t> −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Sub>
                            </m:e>
                          </m:d>
                        </m:e>
                        <m:sup>
                          <m:r>
                            <a:rPr lang="en-US" i="1">
                              <a:latin typeface="Cambria Math" panose="02040503050406030204" pitchFamily="18" charset="0"/>
                            </a:rPr>
                            <m:t>2</m:t>
                          </m:r>
                        </m:sup>
                      </m:sSup>
                    </m:oMath>
                  </m:oMathPara>
                </a14:m>
                <a:endParaRPr lang="en-US" dirty="0"/>
              </a:p>
            </p:txBody>
          </p:sp>
        </mc:Choice>
        <mc:Fallback xmlns="">
          <p:sp>
            <p:nvSpPr>
              <p:cNvPr id="22" name="TextBox 21">
                <a:extLst>
                  <a:ext uri="{FF2B5EF4-FFF2-40B4-BE49-F238E27FC236}">
                    <a16:creationId xmlns:a16="http://schemas.microsoft.com/office/drawing/2014/main" id="{8A90BAEE-8E54-417B-BF71-7541684FFF88}"/>
                  </a:ext>
                </a:extLst>
              </p:cNvPr>
              <p:cNvSpPr txBox="1">
                <a:spLocks noRot="1" noChangeAspect="1" noMove="1" noResize="1" noEditPoints="1" noAdjustHandles="1" noChangeArrowheads="1" noChangeShapeType="1" noTextEdit="1"/>
              </p:cNvSpPr>
              <p:nvPr/>
            </p:nvSpPr>
            <p:spPr>
              <a:xfrm>
                <a:off x="703257" y="5523331"/>
                <a:ext cx="3251339" cy="381708"/>
              </a:xfrm>
              <a:prstGeom prst="rect">
                <a:avLst/>
              </a:prstGeom>
              <a:blipFill>
                <a:blip r:embed="rId5"/>
                <a:stretch>
                  <a:fillRect l="-2247" r="-375" b="-20635"/>
                </a:stretch>
              </a:blipFill>
            </p:spPr>
            <p:txBody>
              <a:bodyPr/>
              <a:lstStyle/>
              <a:p>
                <a:r>
                  <a:rPr lang="en-US">
                    <a:noFill/>
                  </a:rPr>
                  <a:t> </a:t>
                </a:r>
              </a:p>
            </p:txBody>
          </p:sp>
        </mc:Fallback>
      </mc:AlternateContent>
      <p:sp>
        <p:nvSpPr>
          <p:cNvPr id="25" name="Google Shape;155;p18">
            <a:extLst>
              <a:ext uri="{FF2B5EF4-FFF2-40B4-BE49-F238E27FC236}">
                <a16:creationId xmlns:a16="http://schemas.microsoft.com/office/drawing/2014/main" id="{6AB3F691-177E-4E89-B189-D231F5E233A0}"/>
              </a:ext>
            </a:extLst>
          </p:cNvPr>
          <p:cNvSpPr txBox="1"/>
          <p:nvPr/>
        </p:nvSpPr>
        <p:spPr>
          <a:xfrm>
            <a:off x="1154941" y="6060229"/>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pic>
        <p:nvPicPr>
          <p:cNvPr id="3074" name="Picture 2">
            <a:extLst>
              <a:ext uri="{FF2B5EF4-FFF2-40B4-BE49-F238E27FC236}">
                <a16:creationId xmlns:a16="http://schemas.microsoft.com/office/drawing/2014/main" id="{CE3EB514-EF5A-457C-9852-C7F2475AB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8252" y="2433768"/>
            <a:ext cx="2699864" cy="263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70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F5B5-86EE-4BC0-9CE2-F43BA164AD99}"/>
              </a:ext>
            </a:extLst>
          </p:cNvPr>
          <p:cNvSpPr>
            <a:spLocks noGrp="1"/>
          </p:cNvSpPr>
          <p:nvPr>
            <p:ph type="title"/>
          </p:nvPr>
        </p:nvSpPr>
        <p:spPr/>
        <p:txBody>
          <a:bodyPr>
            <a:normAutofit/>
          </a:bodyPr>
          <a:lstStyle/>
          <a:p>
            <a:r>
              <a:rPr lang="en-US" dirty="0"/>
              <a:t>Step 3: Geometrical Classification</a:t>
            </a:r>
            <a:br>
              <a:rPr lang="en-US" dirty="0"/>
            </a:br>
            <a:endParaRPr lang="en-US" dirty="0"/>
          </a:p>
        </p:txBody>
      </p:sp>
      <p:sp>
        <p:nvSpPr>
          <p:cNvPr id="4" name="Slide Number Placeholder 3">
            <a:extLst>
              <a:ext uri="{FF2B5EF4-FFF2-40B4-BE49-F238E27FC236}">
                <a16:creationId xmlns:a16="http://schemas.microsoft.com/office/drawing/2014/main" id="{03D02D46-63B7-40B6-9CBD-926EEC2AD1DD}"/>
              </a:ext>
            </a:extLst>
          </p:cNvPr>
          <p:cNvSpPr>
            <a:spLocks noGrp="1"/>
          </p:cNvSpPr>
          <p:nvPr>
            <p:ph type="sldNum" sz="quarter" idx="12"/>
          </p:nvPr>
        </p:nvSpPr>
        <p:spPr/>
        <p:txBody>
          <a:bodyPr/>
          <a:lstStyle/>
          <a:p>
            <a:fld id="{73431E9C-6E44-480D-9D0B-0C7FADD89102}" type="slidenum">
              <a:rPr lang="en-US" smtClean="0"/>
              <a:t>7</a:t>
            </a:fld>
            <a:endParaRPr lang="en-US"/>
          </a:p>
        </p:txBody>
      </p:sp>
      <p:pic>
        <p:nvPicPr>
          <p:cNvPr id="5" name="Picture 4">
            <a:extLst>
              <a:ext uri="{FF2B5EF4-FFF2-40B4-BE49-F238E27FC236}">
                <a16:creationId xmlns:a16="http://schemas.microsoft.com/office/drawing/2014/main" id="{6C99077B-79E9-432C-824A-D0799A939A9F}"/>
              </a:ext>
            </a:extLst>
          </p:cNvPr>
          <p:cNvPicPr>
            <a:picLocks noChangeAspect="1"/>
          </p:cNvPicPr>
          <p:nvPr/>
        </p:nvPicPr>
        <p:blipFill>
          <a:blip r:embed="rId3"/>
          <a:stretch>
            <a:fillRect/>
          </a:stretch>
        </p:blipFill>
        <p:spPr>
          <a:xfrm>
            <a:off x="838200" y="1570258"/>
            <a:ext cx="4514397" cy="3950098"/>
          </a:xfrm>
          <a:prstGeom prst="rect">
            <a:avLst/>
          </a:prstGeom>
        </p:spPr>
      </p:pic>
      <p:pic>
        <p:nvPicPr>
          <p:cNvPr id="6" name="Picture 5">
            <a:extLst>
              <a:ext uri="{FF2B5EF4-FFF2-40B4-BE49-F238E27FC236}">
                <a16:creationId xmlns:a16="http://schemas.microsoft.com/office/drawing/2014/main" id="{5E2CB1A8-B4EB-473B-A244-C0C5A5D4BB12}"/>
              </a:ext>
            </a:extLst>
          </p:cNvPr>
          <p:cNvPicPr>
            <a:picLocks noChangeAspect="1"/>
          </p:cNvPicPr>
          <p:nvPr/>
        </p:nvPicPr>
        <p:blipFill>
          <a:blip r:embed="rId4">
            <a:alphaModFix/>
          </a:blip>
          <a:stretch>
            <a:fillRect/>
          </a:stretch>
        </p:blipFill>
        <p:spPr>
          <a:xfrm>
            <a:off x="6454931" y="1449827"/>
            <a:ext cx="4311337" cy="4190959"/>
          </a:xfrm>
          <a:prstGeom prst="rect">
            <a:avLst/>
          </a:prstGeom>
        </p:spPr>
      </p:pic>
      <p:sp>
        <p:nvSpPr>
          <p:cNvPr id="7" name="Arrow: Left-Right 6">
            <a:extLst>
              <a:ext uri="{FF2B5EF4-FFF2-40B4-BE49-F238E27FC236}">
                <a16:creationId xmlns:a16="http://schemas.microsoft.com/office/drawing/2014/main" id="{58F4EA24-EB70-4B2A-91F9-89661C2E25F6}"/>
              </a:ext>
            </a:extLst>
          </p:cNvPr>
          <p:cNvSpPr/>
          <p:nvPr/>
        </p:nvSpPr>
        <p:spPr>
          <a:xfrm>
            <a:off x="5417820" y="3316707"/>
            <a:ext cx="874717"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55;p18">
            <a:extLst>
              <a:ext uri="{FF2B5EF4-FFF2-40B4-BE49-F238E27FC236}">
                <a16:creationId xmlns:a16="http://schemas.microsoft.com/office/drawing/2014/main" id="{98B76CF6-2C91-4151-98D0-ECF56D781079}"/>
              </a:ext>
            </a:extLst>
          </p:cNvPr>
          <p:cNvSpPr txBox="1"/>
          <p:nvPr/>
        </p:nvSpPr>
        <p:spPr>
          <a:xfrm>
            <a:off x="1177022" y="603252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
        <p:nvSpPr>
          <p:cNvPr id="10" name="TextBox 9">
            <a:extLst>
              <a:ext uri="{FF2B5EF4-FFF2-40B4-BE49-F238E27FC236}">
                <a16:creationId xmlns:a16="http://schemas.microsoft.com/office/drawing/2014/main" id="{3D74D475-B18B-4EF8-B0CF-BE4AD2CF64B9}"/>
              </a:ext>
            </a:extLst>
          </p:cNvPr>
          <p:cNvSpPr txBox="1"/>
          <p:nvPr/>
        </p:nvSpPr>
        <p:spPr>
          <a:xfrm>
            <a:off x="4564471" y="4777477"/>
            <a:ext cx="2605855" cy="369332"/>
          </a:xfrm>
          <a:prstGeom prst="rect">
            <a:avLst/>
          </a:prstGeom>
          <a:noFill/>
        </p:spPr>
        <p:txBody>
          <a:bodyPr wrap="square">
            <a:spAutoFit/>
          </a:bodyPr>
          <a:lstStyle/>
          <a:p>
            <a:pPr algn="ctr"/>
            <a:r>
              <a:rPr lang="en-US" dirty="0" err="1"/>
              <a:t>Pyrococcus</a:t>
            </a:r>
            <a:r>
              <a:rPr lang="en-US" dirty="0"/>
              <a:t> F. Encapsulin</a:t>
            </a:r>
          </a:p>
        </p:txBody>
      </p:sp>
    </p:spTree>
    <p:extLst>
      <p:ext uri="{BB962C8B-B14F-4D97-AF65-F5344CB8AC3E}">
        <p14:creationId xmlns:p14="http://schemas.microsoft.com/office/powerpoint/2010/main" val="27968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9907F-4D4B-4078-86F2-E16435002080}"/>
              </a:ext>
            </a:extLst>
          </p:cNvPr>
          <p:cNvSpPr>
            <a:spLocks noGrp="1"/>
          </p:cNvSpPr>
          <p:nvPr>
            <p:ph type="title"/>
          </p:nvPr>
        </p:nvSpPr>
        <p:spPr/>
        <p:txBody>
          <a:bodyPr/>
          <a:lstStyle/>
          <a:p>
            <a:r>
              <a:rPr lang="en-US" dirty="0"/>
              <a:t>Results Summary</a:t>
            </a:r>
          </a:p>
        </p:txBody>
      </p:sp>
      <p:sp>
        <p:nvSpPr>
          <p:cNvPr id="3" name="Content Placeholder 2">
            <a:extLst>
              <a:ext uri="{FF2B5EF4-FFF2-40B4-BE49-F238E27FC236}">
                <a16:creationId xmlns:a16="http://schemas.microsoft.com/office/drawing/2014/main" id="{5C87AB94-E755-416D-B29A-96F4F3CC9032}"/>
              </a:ext>
            </a:extLst>
          </p:cNvPr>
          <p:cNvSpPr>
            <a:spLocks noGrp="1"/>
          </p:cNvSpPr>
          <p:nvPr>
            <p:ph idx="1"/>
          </p:nvPr>
        </p:nvSpPr>
        <p:spPr>
          <a:xfrm>
            <a:off x="838200" y="1631707"/>
            <a:ext cx="5940669" cy="2441575"/>
          </a:xfrm>
        </p:spPr>
        <p:txBody>
          <a:bodyPr>
            <a:normAutofit/>
          </a:bodyPr>
          <a:lstStyle/>
          <a:p>
            <a:r>
              <a:rPr lang="en-US" dirty="0"/>
              <a:t>15 Total Structures</a:t>
            </a:r>
          </a:p>
          <a:p>
            <a:pPr lvl="1"/>
            <a:r>
              <a:rPr lang="en-US" dirty="0"/>
              <a:t>7 Hexagonal</a:t>
            </a:r>
          </a:p>
          <a:p>
            <a:pPr lvl="2"/>
            <a:r>
              <a:rPr lang="en-US" dirty="0"/>
              <a:t>4 </a:t>
            </a:r>
            <a:r>
              <a:rPr lang="en-US" dirty="0" err="1"/>
              <a:t>Encapsulins</a:t>
            </a:r>
            <a:endParaRPr lang="en-US" dirty="0"/>
          </a:p>
          <a:p>
            <a:pPr lvl="1"/>
            <a:r>
              <a:rPr lang="en-US" dirty="0"/>
              <a:t>2 Trihexagonal</a:t>
            </a:r>
          </a:p>
          <a:p>
            <a:pPr lvl="1"/>
            <a:r>
              <a:rPr lang="en-US" dirty="0"/>
              <a:t>2 Trihexagonal-Dual</a:t>
            </a:r>
          </a:p>
          <a:p>
            <a:pPr lvl="1"/>
            <a:r>
              <a:rPr lang="en-US" dirty="0"/>
              <a:t>4 Uneven Subdivisions (Inconclusive)</a:t>
            </a:r>
          </a:p>
        </p:txBody>
      </p:sp>
      <p:sp>
        <p:nvSpPr>
          <p:cNvPr id="4" name="Slide Number Placeholder 3">
            <a:extLst>
              <a:ext uri="{FF2B5EF4-FFF2-40B4-BE49-F238E27FC236}">
                <a16:creationId xmlns:a16="http://schemas.microsoft.com/office/drawing/2014/main" id="{84CF6C9C-A3BA-4128-9370-27B051B57959}"/>
              </a:ext>
            </a:extLst>
          </p:cNvPr>
          <p:cNvSpPr>
            <a:spLocks noGrp="1"/>
          </p:cNvSpPr>
          <p:nvPr>
            <p:ph type="sldNum" sz="quarter" idx="12"/>
          </p:nvPr>
        </p:nvSpPr>
        <p:spPr/>
        <p:txBody>
          <a:bodyPr/>
          <a:lstStyle/>
          <a:p>
            <a:fld id="{73431E9C-6E44-480D-9D0B-0C7FADD89102}" type="slidenum">
              <a:rPr lang="en-US" smtClean="0"/>
              <a:t>8</a:t>
            </a:fld>
            <a:endParaRPr lang="en-US"/>
          </a:p>
        </p:txBody>
      </p:sp>
      <p:pic>
        <p:nvPicPr>
          <p:cNvPr id="5" name="Picture 2">
            <a:extLst>
              <a:ext uri="{FF2B5EF4-FFF2-40B4-BE49-F238E27FC236}">
                <a16:creationId xmlns:a16="http://schemas.microsoft.com/office/drawing/2014/main" id="{F106310F-D117-4366-8300-2798029ABC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30"/>
          <a:stretch/>
        </p:blipFill>
        <p:spPr bwMode="auto">
          <a:xfrm>
            <a:off x="543556" y="4131123"/>
            <a:ext cx="6464388" cy="22730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0489B2-8EF7-4CF9-B222-26495B21E901}"/>
              </a:ext>
            </a:extLst>
          </p:cNvPr>
          <p:cNvPicPr>
            <a:picLocks noChangeAspect="1"/>
          </p:cNvPicPr>
          <p:nvPr/>
        </p:nvPicPr>
        <p:blipFill>
          <a:blip r:embed="rId4"/>
          <a:stretch>
            <a:fillRect/>
          </a:stretch>
        </p:blipFill>
        <p:spPr>
          <a:xfrm>
            <a:off x="7120011" y="564465"/>
            <a:ext cx="5028617" cy="4739787"/>
          </a:xfrm>
          <a:prstGeom prst="rect">
            <a:avLst/>
          </a:prstGeom>
        </p:spPr>
      </p:pic>
      <p:sp>
        <p:nvSpPr>
          <p:cNvPr id="8" name="TextBox 7">
            <a:extLst>
              <a:ext uri="{FF2B5EF4-FFF2-40B4-BE49-F238E27FC236}">
                <a16:creationId xmlns:a16="http://schemas.microsoft.com/office/drawing/2014/main" id="{6350EBFB-D48D-4D64-AFEA-7AB194E9A167}"/>
              </a:ext>
            </a:extLst>
          </p:cNvPr>
          <p:cNvSpPr txBox="1"/>
          <p:nvPr/>
        </p:nvSpPr>
        <p:spPr>
          <a:xfrm>
            <a:off x="8368042" y="5369169"/>
            <a:ext cx="2532553" cy="646331"/>
          </a:xfrm>
          <a:prstGeom prst="rect">
            <a:avLst/>
          </a:prstGeom>
          <a:noFill/>
        </p:spPr>
        <p:txBody>
          <a:bodyPr wrap="none" rtlCol="0">
            <a:spAutoFit/>
          </a:bodyPr>
          <a:lstStyle/>
          <a:p>
            <a:pPr algn="ctr"/>
            <a:r>
              <a:rPr lang="en-US" dirty="0"/>
              <a:t>Phage 80-alpha - Uneven</a:t>
            </a:r>
          </a:p>
          <a:p>
            <a:pPr algn="ctr"/>
            <a:r>
              <a:rPr lang="en-US" dirty="0"/>
              <a:t>Subdivisions</a:t>
            </a:r>
          </a:p>
        </p:txBody>
      </p:sp>
    </p:spTree>
    <p:extLst>
      <p:ext uri="{BB962C8B-B14F-4D97-AF65-F5344CB8AC3E}">
        <p14:creationId xmlns:p14="http://schemas.microsoft.com/office/powerpoint/2010/main" val="2653818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F677-0430-4C96-96CE-142C8C8554F6}"/>
              </a:ext>
            </a:extLst>
          </p:cNvPr>
          <p:cNvSpPr>
            <a:spLocks noGrp="1"/>
          </p:cNvSpPr>
          <p:nvPr>
            <p:ph type="title"/>
          </p:nvPr>
        </p:nvSpPr>
        <p:spPr>
          <a:xfrm>
            <a:off x="415600" y="238005"/>
            <a:ext cx="11360800" cy="763500"/>
          </a:xfrm>
        </p:spPr>
        <p:txBody>
          <a:bodyPr/>
          <a:lstStyle/>
          <a:p>
            <a:r>
              <a:rPr lang="en-US" dirty="0"/>
              <a:t>Results – Hexagonal Structures</a:t>
            </a:r>
          </a:p>
        </p:txBody>
      </p:sp>
      <p:sp>
        <p:nvSpPr>
          <p:cNvPr id="4" name="Slide Number Placeholder 3">
            <a:extLst>
              <a:ext uri="{FF2B5EF4-FFF2-40B4-BE49-F238E27FC236}">
                <a16:creationId xmlns:a16="http://schemas.microsoft.com/office/drawing/2014/main" id="{ED814307-58BA-44AE-80F4-0FE87484BDDA}"/>
              </a:ext>
            </a:extLst>
          </p:cNvPr>
          <p:cNvSpPr>
            <a:spLocks noGrp="1"/>
          </p:cNvSpPr>
          <p:nvPr>
            <p:ph type="sldNum" idx="12"/>
          </p:nvPr>
        </p:nvSpPr>
        <p:spPr/>
        <p:txBody>
          <a:bodyPr/>
          <a:lstStyle/>
          <a:p>
            <a:fld id="{00000000-1234-1234-1234-123412341234}" type="slidenum">
              <a:rPr lang="en" smtClean="0"/>
              <a:pPr/>
              <a:t>9</a:t>
            </a:fld>
            <a:endParaRPr lang="en"/>
          </a:p>
        </p:txBody>
      </p:sp>
      <p:pic>
        <p:nvPicPr>
          <p:cNvPr id="13" name="Picture 12">
            <a:extLst>
              <a:ext uri="{FF2B5EF4-FFF2-40B4-BE49-F238E27FC236}">
                <a16:creationId xmlns:a16="http://schemas.microsoft.com/office/drawing/2014/main" id="{FF1FEE19-E459-4587-A8E7-77D7BBEFE05E}"/>
              </a:ext>
            </a:extLst>
          </p:cNvPr>
          <p:cNvPicPr>
            <a:picLocks noChangeAspect="1"/>
          </p:cNvPicPr>
          <p:nvPr/>
        </p:nvPicPr>
        <p:blipFill>
          <a:blip r:embed="rId3">
            <a:alphaModFix/>
          </a:blip>
          <a:stretch>
            <a:fillRect/>
          </a:stretch>
        </p:blipFill>
        <p:spPr>
          <a:xfrm>
            <a:off x="738671" y="3233100"/>
            <a:ext cx="1422208" cy="1371570"/>
          </a:xfrm>
          <a:prstGeom prst="rect">
            <a:avLst/>
          </a:prstGeom>
        </p:spPr>
      </p:pic>
      <p:pic>
        <p:nvPicPr>
          <p:cNvPr id="14" name="Picture 13">
            <a:extLst>
              <a:ext uri="{FF2B5EF4-FFF2-40B4-BE49-F238E27FC236}">
                <a16:creationId xmlns:a16="http://schemas.microsoft.com/office/drawing/2014/main" id="{56F6B72A-0C50-4A81-89D3-3EA0B16DEA0D}"/>
              </a:ext>
            </a:extLst>
          </p:cNvPr>
          <p:cNvPicPr>
            <a:picLocks noChangeAspect="1"/>
          </p:cNvPicPr>
          <p:nvPr/>
        </p:nvPicPr>
        <p:blipFill>
          <a:blip r:embed="rId4">
            <a:alphaModFix/>
          </a:blip>
          <a:stretch>
            <a:fillRect/>
          </a:stretch>
        </p:blipFill>
        <p:spPr>
          <a:xfrm>
            <a:off x="2467010" y="2610535"/>
            <a:ext cx="2669082" cy="2616699"/>
          </a:xfrm>
          <a:prstGeom prst="rect">
            <a:avLst/>
          </a:prstGeom>
        </p:spPr>
      </p:pic>
      <p:pic>
        <p:nvPicPr>
          <p:cNvPr id="15" name="Picture 14">
            <a:extLst>
              <a:ext uri="{FF2B5EF4-FFF2-40B4-BE49-F238E27FC236}">
                <a16:creationId xmlns:a16="http://schemas.microsoft.com/office/drawing/2014/main" id="{4C9738CF-A333-430C-A0E9-1D5821564650}"/>
              </a:ext>
            </a:extLst>
          </p:cNvPr>
          <p:cNvPicPr>
            <a:picLocks noChangeAspect="1"/>
          </p:cNvPicPr>
          <p:nvPr/>
        </p:nvPicPr>
        <p:blipFill>
          <a:blip r:embed="rId5">
            <a:alphaModFix/>
          </a:blip>
          <a:stretch>
            <a:fillRect/>
          </a:stretch>
        </p:blipFill>
        <p:spPr>
          <a:xfrm>
            <a:off x="5341832" y="2747120"/>
            <a:ext cx="2371070" cy="2343527"/>
          </a:xfrm>
          <a:prstGeom prst="rect">
            <a:avLst/>
          </a:prstGeom>
        </p:spPr>
      </p:pic>
      <p:pic>
        <p:nvPicPr>
          <p:cNvPr id="17" name="Picture 16">
            <a:extLst>
              <a:ext uri="{FF2B5EF4-FFF2-40B4-BE49-F238E27FC236}">
                <a16:creationId xmlns:a16="http://schemas.microsoft.com/office/drawing/2014/main" id="{6A7766EC-1681-487B-A03A-3B32AD336DF6}"/>
              </a:ext>
            </a:extLst>
          </p:cNvPr>
          <p:cNvPicPr>
            <a:picLocks noChangeAspect="1"/>
          </p:cNvPicPr>
          <p:nvPr/>
        </p:nvPicPr>
        <p:blipFill>
          <a:blip r:embed="rId6">
            <a:alphaModFix/>
          </a:blip>
          <a:stretch>
            <a:fillRect/>
          </a:stretch>
        </p:blipFill>
        <p:spPr>
          <a:xfrm>
            <a:off x="8021769" y="2148692"/>
            <a:ext cx="3754631" cy="3540381"/>
          </a:xfrm>
          <a:prstGeom prst="rect">
            <a:avLst/>
          </a:prstGeom>
        </p:spPr>
      </p:pic>
      <p:sp>
        <p:nvSpPr>
          <p:cNvPr id="8" name="TextBox 7">
            <a:extLst>
              <a:ext uri="{FF2B5EF4-FFF2-40B4-BE49-F238E27FC236}">
                <a16:creationId xmlns:a16="http://schemas.microsoft.com/office/drawing/2014/main" id="{8CB4943E-9490-4013-8A75-3797C853E7EB}"/>
              </a:ext>
            </a:extLst>
          </p:cNvPr>
          <p:cNvSpPr txBox="1"/>
          <p:nvPr/>
        </p:nvSpPr>
        <p:spPr>
          <a:xfrm>
            <a:off x="828354" y="2747120"/>
            <a:ext cx="1242841" cy="369332"/>
          </a:xfrm>
          <a:prstGeom prst="rect">
            <a:avLst/>
          </a:prstGeom>
          <a:noFill/>
        </p:spPr>
        <p:txBody>
          <a:bodyPr wrap="none" rtlCol="0">
            <a:spAutoFit/>
          </a:bodyPr>
          <a:lstStyle/>
          <a:p>
            <a:r>
              <a:rPr lang="en-US" dirty="0"/>
              <a:t>60 Proteins</a:t>
            </a:r>
          </a:p>
        </p:txBody>
      </p:sp>
      <p:sp>
        <p:nvSpPr>
          <p:cNvPr id="9" name="TextBox 8">
            <a:extLst>
              <a:ext uri="{FF2B5EF4-FFF2-40B4-BE49-F238E27FC236}">
                <a16:creationId xmlns:a16="http://schemas.microsoft.com/office/drawing/2014/main" id="{BAAB85AD-6303-4DAE-B92B-05DE3D775876}"/>
              </a:ext>
            </a:extLst>
          </p:cNvPr>
          <p:cNvSpPr txBox="1"/>
          <p:nvPr/>
        </p:nvSpPr>
        <p:spPr>
          <a:xfrm>
            <a:off x="3180130" y="2229941"/>
            <a:ext cx="1359859" cy="369332"/>
          </a:xfrm>
          <a:prstGeom prst="rect">
            <a:avLst/>
          </a:prstGeom>
          <a:noFill/>
        </p:spPr>
        <p:txBody>
          <a:bodyPr wrap="none" rtlCol="0">
            <a:spAutoFit/>
          </a:bodyPr>
          <a:lstStyle/>
          <a:p>
            <a:r>
              <a:rPr lang="en-US" dirty="0"/>
              <a:t>180 Proteins</a:t>
            </a:r>
          </a:p>
        </p:txBody>
      </p:sp>
      <p:sp>
        <p:nvSpPr>
          <p:cNvPr id="10" name="TextBox 9">
            <a:extLst>
              <a:ext uri="{FF2B5EF4-FFF2-40B4-BE49-F238E27FC236}">
                <a16:creationId xmlns:a16="http://schemas.microsoft.com/office/drawing/2014/main" id="{4419C286-4660-4EF8-8EAC-37D67700287E}"/>
              </a:ext>
            </a:extLst>
          </p:cNvPr>
          <p:cNvSpPr txBox="1"/>
          <p:nvPr/>
        </p:nvSpPr>
        <p:spPr>
          <a:xfrm>
            <a:off x="5905946" y="2248525"/>
            <a:ext cx="1359859" cy="369332"/>
          </a:xfrm>
          <a:prstGeom prst="rect">
            <a:avLst/>
          </a:prstGeom>
          <a:noFill/>
        </p:spPr>
        <p:txBody>
          <a:bodyPr wrap="none" rtlCol="0">
            <a:spAutoFit/>
          </a:bodyPr>
          <a:lstStyle/>
          <a:p>
            <a:r>
              <a:rPr lang="en-US" dirty="0"/>
              <a:t>240 Proteins</a:t>
            </a:r>
          </a:p>
        </p:txBody>
      </p:sp>
      <p:sp>
        <p:nvSpPr>
          <p:cNvPr id="11" name="TextBox 10">
            <a:extLst>
              <a:ext uri="{FF2B5EF4-FFF2-40B4-BE49-F238E27FC236}">
                <a16:creationId xmlns:a16="http://schemas.microsoft.com/office/drawing/2014/main" id="{7141A63C-D6CA-42D2-B3A3-E90DBFF0C0A5}"/>
              </a:ext>
            </a:extLst>
          </p:cNvPr>
          <p:cNvSpPr txBox="1"/>
          <p:nvPr/>
        </p:nvSpPr>
        <p:spPr>
          <a:xfrm>
            <a:off x="9219154" y="1752972"/>
            <a:ext cx="1359859" cy="369332"/>
          </a:xfrm>
          <a:prstGeom prst="rect">
            <a:avLst/>
          </a:prstGeom>
          <a:noFill/>
        </p:spPr>
        <p:txBody>
          <a:bodyPr wrap="none" rtlCol="0">
            <a:spAutoFit/>
          </a:bodyPr>
          <a:lstStyle/>
          <a:p>
            <a:r>
              <a:rPr lang="en-US" dirty="0"/>
              <a:t>420 Proteins</a:t>
            </a:r>
          </a:p>
        </p:txBody>
      </p:sp>
      <p:cxnSp>
        <p:nvCxnSpPr>
          <p:cNvPr id="5" name="Straight Connector 4">
            <a:extLst>
              <a:ext uri="{FF2B5EF4-FFF2-40B4-BE49-F238E27FC236}">
                <a16:creationId xmlns:a16="http://schemas.microsoft.com/office/drawing/2014/main" id="{E20BDE2D-B21D-4DB6-8A83-076C3A72F882}"/>
              </a:ext>
            </a:extLst>
          </p:cNvPr>
          <p:cNvCxnSpPr>
            <a:cxnSpLocks/>
          </p:cNvCxnSpPr>
          <p:nvPr/>
        </p:nvCxnSpPr>
        <p:spPr>
          <a:xfrm>
            <a:off x="668215" y="5336931"/>
            <a:ext cx="7044687"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2634E73-2C5E-4B46-A0D0-7D20EBB72B65}"/>
              </a:ext>
            </a:extLst>
          </p:cNvPr>
          <p:cNvCxnSpPr>
            <a:cxnSpLocks/>
          </p:cNvCxnSpPr>
          <p:nvPr/>
        </p:nvCxnSpPr>
        <p:spPr>
          <a:xfrm flipV="1">
            <a:off x="7712902" y="4994031"/>
            <a:ext cx="0" cy="3429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D730943-5D7F-4C58-B595-B3CC8FE7EBCF}"/>
              </a:ext>
            </a:extLst>
          </p:cNvPr>
          <p:cNvCxnSpPr/>
          <p:nvPr/>
        </p:nvCxnSpPr>
        <p:spPr>
          <a:xfrm flipV="1">
            <a:off x="659423" y="4923692"/>
            <a:ext cx="0" cy="41323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AEDB15-AC29-4C92-97A4-2826D29FFFB4}"/>
              </a:ext>
            </a:extLst>
          </p:cNvPr>
          <p:cNvSpPr txBox="1"/>
          <p:nvPr/>
        </p:nvSpPr>
        <p:spPr>
          <a:xfrm>
            <a:off x="3447632" y="5504407"/>
            <a:ext cx="1274836" cy="369332"/>
          </a:xfrm>
          <a:prstGeom prst="rect">
            <a:avLst/>
          </a:prstGeom>
          <a:noFill/>
        </p:spPr>
        <p:txBody>
          <a:bodyPr wrap="none" rtlCol="0">
            <a:spAutoFit/>
          </a:bodyPr>
          <a:lstStyle/>
          <a:p>
            <a:r>
              <a:rPr lang="en-US" dirty="0" err="1"/>
              <a:t>Encapsulins</a:t>
            </a:r>
            <a:endParaRPr lang="en-US" dirty="0"/>
          </a:p>
        </p:txBody>
      </p:sp>
      <p:sp>
        <p:nvSpPr>
          <p:cNvPr id="20" name="Google Shape;155;p18">
            <a:extLst>
              <a:ext uri="{FF2B5EF4-FFF2-40B4-BE49-F238E27FC236}">
                <a16:creationId xmlns:a16="http://schemas.microsoft.com/office/drawing/2014/main" id="{0405CAEF-F7A5-442A-AC76-9C3C642CDC50}"/>
              </a:ext>
            </a:extLst>
          </p:cNvPr>
          <p:cNvSpPr txBox="1"/>
          <p:nvPr/>
        </p:nvSpPr>
        <p:spPr>
          <a:xfrm>
            <a:off x="1594278" y="6181992"/>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422324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5208</TotalTime>
  <Words>1735</Words>
  <Application>Microsoft Office PowerPoint</Application>
  <PresentationFormat>Widescreen</PresentationFormat>
  <Paragraphs>304</Paragraphs>
  <Slides>24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Calibri Light (Headings)</vt:lpstr>
      <vt:lpstr>Cambria Math</vt:lpstr>
      <vt:lpstr>Roboto</vt:lpstr>
      <vt:lpstr>Office Theme</vt:lpstr>
      <vt:lpstr>Structural Analysis &amp; Classification Of HK97-like Viral Capsids</vt:lpstr>
      <vt:lpstr>Icosahedral capsids dominate the virosphere</vt:lpstr>
      <vt:lpstr>HK97-Like Folds </vt:lpstr>
      <vt:lpstr>Icosahedral Capsid Anatomy</vt:lpstr>
      <vt:lpstr>Step 1: Physical Model</vt:lpstr>
      <vt:lpstr>Step 2: Quasi-Rigid Domain Subdivision</vt:lpstr>
      <vt:lpstr>Step 3: Geometrical Classification </vt:lpstr>
      <vt:lpstr>Results Summary</vt:lpstr>
      <vt:lpstr>Results – Hexagonal Structures</vt:lpstr>
      <vt:lpstr>Results – Reinforcement Proteins</vt:lpstr>
      <vt:lpstr>Results - Crossing Domains</vt:lpstr>
      <vt:lpstr>Memory Limitations</vt:lpstr>
      <vt:lpstr>Conclusion</vt:lpstr>
      <vt:lpstr>Acknowledgements</vt:lpstr>
      <vt:lpstr>Questions</vt:lpstr>
      <vt:lpstr>Results – Comparison With Geometric </vt:lpstr>
      <vt:lpstr>Results - Hexagonal</vt:lpstr>
      <vt:lpstr>Results – Trihexagonal</vt:lpstr>
      <vt:lpstr>Results – Trihexagonal-Dual </vt:lpstr>
      <vt:lpstr>Model Assumptions &amp; Limitations</vt:lpstr>
      <vt:lpstr>PowerPoint Presentation</vt:lpstr>
      <vt:lpstr>Performance</vt:lpstr>
      <vt:lpstr>PowerPoint Presentation</vt:lpstr>
      <vt:lpstr>Quasi-Rigid Domain Decomposition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Colin Brown</dc:creator>
  <cp:lastModifiedBy>Colin Brown</cp:lastModifiedBy>
  <cp:revision>11</cp:revision>
  <dcterms:created xsi:type="dcterms:W3CDTF">2022-02-21T03:51:07Z</dcterms:created>
  <dcterms:modified xsi:type="dcterms:W3CDTF">2022-03-08T01:21:11Z</dcterms:modified>
</cp:coreProperties>
</file>